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657" r:id="rId2"/>
    <p:sldId id="658" r:id="rId3"/>
    <p:sldId id="257" r:id="rId4"/>
    <p:sldId id="634" r:id="rId5"/>
    <p:sldId id="635" r:id="rId6"/>
    <p:sldId id="636" r:id="rId7"/>
    <p:sldId id="637" r:id="rId8"/>
    <p:sldId id="638" r:id="rId9"/>
    <p:sldId id="407" r:id="rId10"/>
    <p:sldId id="598" r:id="rId11"/>
    <p:sldId id="644" r:id="rId12"/>
    <p:sldId id="645" r:id="rId13"/>
    <p:sldId id="583" r:id="rId14"/>
    <p:sldId id="632" r:id="rId15"/>
    <p:sldId id="642" r:id="rId16"/>
    <p:sldId id="639" r:id="rId17"/>
    <p:sldId id="652" r:id="rId18"/>
    <p:sldId id="640" r:id="rId19"/>
    <p:sldId id="641" r:id="rId20"/>
    <p:sldId id="646" r:id="rId21"/>
    <p:sldId id="647" r:id="rId22"/>
    <p:sldId id="648" r:id="rId23"/>
    <p:sldId id="649" r:id="rId24"/>
    <p:sldId id="651" r:id="rId25"/>
    <p:sldId id="654" r:id="rId26"/>
    <p:sldId id="643" r:id="rId27"/>
    <p:sldId id="408" r:id="rId28"/>
    <p:sldId id="650" r:id="rId29"/>
    <p:sldId id="597" r:id="rId30"/>
    <p:sldId id="620" r:id="rId31"/>
    <p:sldId id="30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4843"/>
    <a:srgbClr val="E4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6750" autoAdjust="0"/>
  </p:normalViewPr>
  <p:slideViewPr>
    <p:cSldViewPr snapToGrid="0">
      <p:cViewPr varScale="1">
        <p:scale>
          <a:sx n="63" d="100"/>
          <a:sy n="63" d="100"/>
        </p:scale>
        <p:origin x="124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E40EA-4504-416B-9EDF-7B1B77964291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514D6-63B2-45DB-9094-B70713C2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8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infosecinstitute.com/net-assembly-programmin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tanit.com/sharp/tutorial/10.1.php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infosecinstitute.com/net-assembly-programmin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tanit.com/sharp/tutorial/10.1.php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infosecinstitute.com/net-assembly-programmin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tanit.com/sharp/tutorial/10.1.php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rinfotech.com/difference-between-net-core-2-0-vs-net-framework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Mvy5cC_I9Qg" TargetMode="External"/><Relationship Id="rId5" Type="http://schemas.openxmlformats.org/officeDocument/2006/relationships/hyperlink" Target="https://dou.ua/lenta/articles/net-evolution/" TargetMode="External"/><Relationship Id="rId4" Type="http://schemas.openxmlformats.org/officeDocument/2006/relationships/hyperlink" Target="https://habr.com/ru/post/451084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infosecinstitute.com/net-assembly-programmin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tanit.com/sharp/tutorial/10.1.php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infosecinstitute.com/net-assembly-programmin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tanit.com/sharp/tutorial/10.1.php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https://www.c-sharpcorner.com/article/net-framework-evolution/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8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https://resources.infosecinstitute.com/net-assembly-programming/</a:t>
            </a:r>
            <a:endParaRPr lang="en-US" dirty="0"/>
          </a:p>
          <a:p>
            <a:r>
              <a:rPr lang="en-US" dirty="0">
                <a:hlinkClick r:id="rId4"/>
              </a:rPr>
              <a:t>https://metanit.com/sharp/tutorial/10.1.php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4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https://resources.infosecinstitute.com/net-assembly-programming/</a:t>
            </a:r>
            <a:endParaRPr lang="en-US" dirty="0"/>
          </a:p>
          <a:p>
            <a:r>
              <a:rPr lang="en-US" dirty="0">
                <a:hlinkClick r:id="rId4"/>
              </a:rPr>
              <a:t>https://metanit.com/sharp/tutorial/10.1.php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8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 err="1"/>
              <a:t>Наприклад</a:t>
            </a:r>
            <a:r>
              <a:rPr lang="ru-RU" dirty="0"/>
              <a:t>,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 </a:t>
            </a:r>
            <a:r>
              <a:rPr lang="ru-RU" dirty="0" err="1"/>
              <a:t>ігровий</a:t>
            </a:r>
            <a:r>
              <a:rPr lang="ru-RU" dirty="0"/>
              <a:t> </a:t>
            </a:r>
            <a:r>
              <a:rPr lang="ru-RU" dirty="0" err="1"/>
              <a:t>додаток</a:t>
            </a:r>
            <a:r>
              <a:rPr lang="ru-RU" dirty="0"/>
              <a:t>, у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гравцеві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обирати</a:t>
            </a:r>
            <a:r>
              <a:rPr lang="ru-RU" dirty="0"/>
              <a:t> персонажа з </a:t>
            </a:r>
            <a:r>
              <a:rPr lang="ru-RU" dirty="0" err="1"/>
              <a:t>трьох</a:t>
            </a:r>
            <a:r>
              <a:rPr lang="ru-RU" dirty="0"/>
              <a:t> </a:t>
            </a:r>
            <a:r>
              <a:rPr lang="ru-RU" dirty="0" err="1"/>
              <a:t>категорій</a:t>
            </a:r>
            <a:r>
              <a:rPr lang="ru-RU" dirty="0"/>
              <a:t>: </a:t>
            </a:r>
            <a:r>
              <a:rPr lang="ru-RU" dirty="0" err="1"/>
              <a:t>Wizard</a:t>
            </a:r>
            <a:r>
              <a:rPr lang="ru-RU" dirty="0"/>
              <a:t> (маг), </a:t>
            </a:r>
            <a:r>
              <a:rPr lang="ru-RU" dirty="0" err="1"/>
              <a:t>Fighter</a:t>
            </a:r>
            <a:r>
              <a:rPr lang="ru-RU" dirty="0"/>
              <a:t> (</a:t>
            </a:r>
            <a:r>
              <a:rPr lang="ru-RU" dirty="0" err="1"/>
              <a:t>воїн</a:t>
            </a:r>
            <a:r>
              <a:rPr lang="ru-RU" dirty="0"/>
              <a:t>)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Thief</a:t>
            </a:r>
            <a:r>
              <a:rPr lang="ru-RU" dirty="0"/>
              <a:t> (</a:t>
            </a:r>
            <a:r>
              <a:rPr lang="ru-RU" dirty="0" err="1"/>
              <a:t>крадій</a:t>
            </a:r>
            <a:r>
              <a:rPr lang="ru-RU" dirty="0"/>
              <a:t>). </a:t>
            </a:r>
          </a:p>
          <a:p>
            <a:pPr lvl="1"/>
            <a:r>
              <a:rPr lang="ru-RU" dirty="0" err="1"/>
              <a:t>Набагато</a:t>
            </a:r>
            <a:r>
              <a:rPr lang="ru-RU" dirty="0"/>
              <a:t> </a:t>
            </a:r>
            <a:r>
              <a:rPr lang="ru-RU" dirty="0" err="1"/>
              <a:t>зручніше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 строго </a:t>
            </a:r>
            <a:r>
              <a:rPr lang="ru-RU" dirty="0" err="1"/>
              <a:t>типізоване</a:t>
            </a:r>
            <a:r>
              <a:rPr lang="ru-RU" dirty="0"/>
              <a:t> </a:t>
            </a:r>
            <a:r>
              <a:rPr lang="ru-RU" dirty="0" err="1"/>
              <a:t>перелічення</a:t>
            </a:r>
            <a:r>
              <a:rPr lang="ru-RU" dirty="0"/>
              <a:t> (</a:t>
            </a:r>
            <a:r>
              <a:rPr lang="ru-RU" dirty="0" err="1"/>
              <a:t>ключове</a:t>
            </a:r>
            <a:r>
              <a:rPr lang="ru-RU" dirty="0"/>
              <a:t> слово </a:t>
            </a:r>
            <a:r>
              <a:rPr lang="en-US" dirty="0" err="1"/>
              <a:t>enum</a:t>
            </a:r>
            <a:r>
              <a:rPr lang="uk-UA" dirty="0"/>
              <a:t>), ніж використовувати та відстежувати числові значення.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Кроме того, спецификация CTS требует, чтобы перечислимые типы порождались от общего базового класса </a:t>
            </a:r>
            <a:r>
              <a:rPr lang="ru-RU" dirty="0" err="1"/>
              <a:t>System.Enum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9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dirty="0" err="1"/>
              <a:t>Наприклад</a:t>
            </a:r>
            <a:r>
              <a:rPr lang="ru-RU" dirty="0"/>
              <a:t>,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 </a:t>
            </a:r>
            <a:r>
              <a:rPr lang="ru-RU" dirty="0" err="1"/>
              <a:t>ігровий</a:t>
            </a:r>
            <a:r>
              <a:rPr lang="ru-RU" dirty="0"/>
              <a:t> </a:t>
            </a:r>
            <a:r>
              <a:rPr lang="ru-RU" dirty="0" err="1"/>
              <a:t>додаток</a:t>
            </a:r>
            <a:r>
              <a:rPr lang="ru-RU" dirty="0"/>
              <a:t>, у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гравцеві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обирати</a:t>
            </a:r>
            <a:r>
              <a:rPr lang="ru-RU" dirty="0"/>
              <a:t> персонажа з </a:t>
            </a:r>
            <a:r>
              <a:rPr lang="ru-RU" dirty="0" err="1"/>
              <a:t>трьох</a:t>
            </a:r>
            <a:r>
              <a:rPr lang="ru-RU" dirty="0"/>
              <a:t> </a:t>
            </a:r>
            <a:r>
              <a:rPr lang="ru-RU" dirty="0" err="1"/>
              <a:t>категорій</a:t>
            </a:r>
            <a:r>
              <a:rPr lang="ru-RU" dirty="0"/>
              <a:t>: </a:t>
            </a:r>
            <a:r>
              <a:rPr lang="ru-RU" dirty="0" err="1"/>
              <a:t>Wizard</a:t>
            </a:r>
            <a:r>
              <a:rPr lang="ru-RU" dirty="0"/>
              <a:t> (маг), </a:t>
            </a:r>
            <a:r>
              <a:rPr lang="ru-RU" dirty="0" err="1"/>
              <a:t>Fighter</a:t>
            </a:r>
            <a:r>
              <a:rPr lang="ru-RU" dirty="0"/>
              <a:t> (</a:t>
            </a:r>
            <a:r>
              <a:rPr lang="ru-RU" dirty="0" err="1"/>
              <a:t>воїн</a:t>
            </a:r>
            <a:r>
              <a:rPr lang="ru-RU" dirty="0"/>
              <a:t>)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Thief</a:t>
            </a:r>
            <a:r>
              <a:rPr lang="ru-RU" dirty="0"/>
              <a:t> (</a:t>
            </a:r>
            <a:r>
              <a:rPr lang="ru-RU" dirty="0" err="1"/>
              <a:t>крадій</a:t>
            </a:r>
            <a:r>
              <a:rPr lang="ru-RU" dirty="0"/>
              <a:t>). </a:t>
            </a:r>
          </a:p>
          <a:p>
            <a:pPr lvl="1"/>
            <a:r>
              <a:rPr lang="ru-RU" dirty="0" err="1"/>
              <a:t>Набагато</a:t>
            </a:r>
            <a:r>
              <a:rPr lang="ru-RU" dirty="0"/>
              <a:t> </a:t>
            </a:r>
            <a:r>
              <a:rPr lang="ru-RU" dirty="0" err="1"/>
              <a:t>зручніше</a:t>
            </a:r>
            <a:r>
              <a:rPr lang="ru-RU" dirty="0"/>
              <a:t> </a:t>
            </a:r>
            <a:r>
              <a:rPr lang="ru-RU" dirty="0" err="1"/>
              <a:t>створити</a:t>
            </a:r>
            <a:r>
              <a:rPr lang="ru-RU" dirty="0"/>
              <a:t> строго </a:t>
            </a:r>
            <a:r>
              <a:rPr lang="ru-RU" dirty="0" err="1"/>
              <a:t>типізоване</a:t>
            </a:r>
            <a:r>
              <a:rPr lang="ru-RU" dirty="0"/>
              <a:t> </a:t>
            </a:r>
            <a:r>
              <a:rPr lang="ru-RU" dirty="0" err="1"/>
              <a:t>перелічення</a:t>
            </a:r>
            <a:r>
              <a:rPr lang="ru-RU" dirty="0"/>
              <a:t> (</a:t>
            </a:r>
            <a:r>
              <a:rPr lang="ru-RU" dirty="0" err="1"/>
              <a:t>ключове</a:t>
            </a:r>
            <a:r>
              <a:rPr lang="ru-RU" dirty="0"/>
              <a:t> слово </a:t>
            </a:r>
            <a:r>
              <a:rPr lang="en-US" dirty="0" err="1"/>
              <a:t>enum</a:t>
            </a:r>
            <a:r>
              <a:rPr lang="uk-UA" dirty="0"/>
              <a:t>), ніж використовувати та відстежувати числові значення.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Кроме того, спецификация CTS требует, чтобы перечислимые типы порождались от общего базового класса </a:t>
            </a:r>
            <a:r>
              <a:rPr lang="ru-RU" dirty="0" err="1"/>
              <a:t>System.Enum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37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Абстрактні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(для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забезпечення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поліморфної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поведінки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похідними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типами)</a:t>
            </a:r>
          </a:p>
          <a:p>
            <a:pPr lvl="1"/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Віртуальні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(для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забезпечення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фіксованої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реалізації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яка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допускає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переозначення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Статичні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пов’язані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рівнем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класу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пов’язані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рівнем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об’єкта</a:t>
            </a:r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96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Языки могут отличаться и по общему уровню функциональности.</a:t>
            </a:r>
          </a:p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какой-то язык .NET может как иметь, так и не иметь ключевое слово для представления данных без знака, а также поддерживать или не поддерживать типы указателей.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атрибут [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CLSCompliant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заставляет компилятор C# проверять каждую строку кода на соответствие правилам CLS. </a:t>
            </a:r>
          </a:p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случае обнаружения нарушений любых правил CLS компилятор сообщит об ошибке с указанием проблемного кода.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63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перейменувала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інструменти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розробника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із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Xamarin </a:t>
            </a: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Studio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Visual </a:t>
            </a: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Studio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для </a:t>
            </a: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внедрила возможность создавать веб-API с помощью ASP.NET </a:t>
            </a: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sz="105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UA" dirty="0"/>
          </a:p>
          <a:p>
            <a:pPr lvl="0"/>
            <a:r>
              <a:rPr lang="ru-RU" sz="1200" dirty="0">
                <a:solidFill>
                  <a:prstClr val="black"/>
                </a:solidFill>
              </a:rPr>
              <a:t>Другой инициативой в области .NET является технология .NET </a:t>
            </a:r>
            <a:r>
              <a:rPr lang="ru-RU" sz="1200" dirty="0" err="1">
                <a:solidFill>
                  <a:prstClr val="black"/>
                </a:solidFill>
              </a:rPr>
              <a:t>Native</a:t>
            </a:r>
            <a:r>
              <a:rPr lang="ru-RU" sz="1200" dirty="0">
                <a:solidFill>
                  <a:prstClr val="black"/>
                </a:solidFill>
              </a:rPr>
              <a:t>. С ее помощью код на языке C# компилируется в машинный код методом компиляции перед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ru-RU" sz="1200" dirty="0">
                <a:solidFill>
                  <a:prstClr val="black"/>
                </a:solidFill>
              </a:rPr>
              <a:t>исполнением (</a:t>
            </a:r>
            <a:r>
              <a:rPr lang="ru-RU" sz="1200" dirty="0" err="1">
                <a:solidFill>
                  <a:prstClr val="black"/>
                </a:solidFill>
              </a:rPr>
              <a:t>ahead-of-time</a:t>
            </a:r>
            <a:r>
              <a:rPr lang="ru-RU" sz="1200" dirty="0">
                <a:solidFill>
                  <a:prstClr val="black"/>
                </a:solidFill>
              </a:rPr>
              <a:t>, </a:t>
            </a:r>
            <a:r>
              <a:rPr lang="ru-RU" sz="1200" dirty="0" err="1">
                <a:solidFill>
                  <a:prstClr val="black"/>
                </a:solidFill>
              </a:rPr>
              <a:t>AoT</a:t>
            </a:r>
            <a:r>
              <a:rPr lang="ru-RU" sz="1200" dirty="0">
                <a:solidFill>
                  <a:prstClr val="black"/>
                </a:solidFill>
              </a:rPr>
              <a:t>) вместо общеязыковой исполняющей среды, применяемой для динамической компиляции (</a:t>
            </a:r>
            <a:r>
              <a:rPr lang="ru-RU" sz="1200" dirty="0" err="1">
                <a:solidFill>
                  <a:prstClr val="black"/>
                </a:solidFill>
              </a:rPr>
              <a:t>just-in-time</a:t>
            </a:r>
            <a:r>
              <a:rPr lang="ru-RU" sz="1200" dirty="0">
                <a:solidFill>
                  <a:prstClr val="black"/>
                </a:solidFill>
              </a:rPr>
              <a:t>, JIT) в промежуточный язык</a:t>
            </a:r>
          </a:p>
          <a:p>
            <a:pPr lvl="0"/>
            <a:r>
              <a:rPr lang="ru-RU" sz="1200" dirty="0">
                <a:solidFill>
                  <a:prstClr val="black"/>
                </a:solidFill>
              </a:rPr>
              <a:t>(</a:t>
            </a:r>
            <a:r>
              <a:rPr lang="ru-RU" sz="1200" dirty="0" err="1">
                <a:solidFill>
                  <a:prstClr val="black"/>
                </a:solidFill>
              </a:rPr>
              <a:t>intermediate</a:t>
            </a:r>
            <a:r>
              <a:rPr lang="ru-RU" sz="1200" dirty="0">
                <a:solidFill>
                  <a:prstClr val="black"/>
                </a:solidFill>
              </a:rPr>
              <a:t> </a:t>
            </a:r>
            <a:r>
              <a:rPr lang="ru-RU" sz="1200" dirty="0" err="1">
                <a:solidFill>
                  <a:prstClr val="black"/>
                </a:solidFill>
              </a:rPr>
              <a:t>language</a:t>
            </a:r>
            <a:r>
              <a:rPr lang="ru-RU" sz="1200" dirty="0">
                <a:solidFill>
                  <a:prstClr val="black"/>
                </a:solidFill>
              </a:rPr>
              <a:t>, IL) и только затем в машинный язык.</a:t>
            </a:r>
          </a:p>
          <a:p>
            <a:pPr lvl="0"/>
            <a:r>
              <a:rPr lang="ru-RU" sz="1200" dirty="0">
                <a:solidFill>
                  <a:prstClr val="black"/>
                </a:solidFill>
              </a:rPr>
              <a:t>Технология .NET </a:t>
            </a:r>
            <a:r>
              <a:rPr lang="ru-RU" sz="1200" dirty="0" err="1">
                <a:solidFill>
                  <a:prstClr val="black"/>
                </a:solidFill>
              </a:rPr>
              <a:t>Native</a:t>
            </a:r>
            <a:r>
              <a:rPr lang="ru-RU" sz="1200" dirty="0">
                <a:solidFill>
                  <a:prstClr val="black"/>
                </a:solidFill>
              </a:rPr>
              <a:t> увеличивает скорость выполнения приложений</a:t>
            </a:r>
            <a:r>
              <a:rPr lang="ru-UA" sz="1200" dirty="0">
                <a:solidFill>
                  <a:prstClr val="black"/>
                </a:solidFill>
              </a:rPr>
              <a:t> </a:t>
            </a:r>
            <a:r>
              <a:rPr lang="ru-RU" sz="1200" dirty="0">
                <a:solidFill>
                  <a:prstClr val="black"/>
                </a:solidFill>
              </a:rPr>
              <a:t>и уменьшает выделяемые объемы памяти. </a:t>
            </a:r>
            <a:endParaRPr lang="en-US" sz="1200" dirty="0">
              <a:solidFill>
                <a:prstClr val="black"/>
              </a:solidFill>
            </a:endParaRPr>
          </a:p>
          <a:p>
            <a:pPr lvl="0"/>
            <a:r>
              <a:rPr lang="ru-RU" sz="1200" dirty="0">
                <a:solidFill>
                  <a:prstClr val="black"/>
                </a:solidFill>
              </a:rPr>
              <a:t>Поддерживаются следующие типы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ru-RU" sz="1200" dirty="0">
                <a:solidFill>
                  <a:prstClr val="black"/>
                </a:solidFill>
              </a:rPr>
              <a:t>приложений: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</a:rPr>
              <a:t>UWP-приложения для систем </a:t>
            </a:r>
            <a:r>
              <a:rPr lang="ru-RU" sz="1200" dirty="0" err="1">
                <a:solidFill>
                  <a:prstClr val="black"/>
                </a:solidFill>
              </a:rPr>
              <a:t>Windows</a:t>
            </a:r>
            <a:r>
              <a:rPr lang="ru-RU" sz="1200" dirty="0">
                <a:solidFill>
                  <a:prstClr val="black"/>
                </a:solidFill>
              </a:rPr>
              <a:t> 10, </a:t>
            </a:r>
            <a:r>
              <a:rPr lang="ru-RU" sz="1200" dirty="0" err="1">
                <a:solidFill>
                  <a:prstClr val="black"/>
                </a:solidFill>
              </a:rPr>
              <a:t>Windows</a:t>
            </a:r>
            <a:r>
              <a:rPr lang="ru-RU" sz="1200" dirty="0">
                <a:solidFill>
                  <a:prstClr val="black"/>
                </a:solidFill>
              </a:rPr>
              <a:t> 10 </a:t>
            </a:r>
            <a:r>
              <a:rPr lang="ru-RU" sz="1200" dirty="0" err="1">
                <a:solidFill>
                  <a:prstClr val="black"/>
                </a:solidFill>
              </a:rPr>
              <a:t>Mobile</a:t>
            </a:r>
            <a:r>
              <a:rPr lang="ru-RU" sz="1200" dirty="0">
                <a:solidFill>
                  <a:prstClr val="black"/>
                </a:solidFill>
              </a:rPr>
              <a:t>, </a:t>
            </a:r>
            <a:r>
              <a:rPr lang="ru-RU" sz="1200" dirty="0" err="1">
                <a:solidFill>
                  <a:prstClr val="black"/>
                </a:solidFill>
              </a:rPr>
              <a:t>Xbox</a:t>
            </a:r>
            <a:r>
              <a:rPr lang="ru-RU" sz="1200" dirty="0">
                <a:solidFill>
                  <a:prstClr val="black"/>
                </a:solidFill>
              </a:rPr>
              <a:t> </a:t>
            </a:r>
            <a:r>
              <a:rPr lang="ru-RU" sz="1200" dirty="0" err="1">
                <a:solidFill>
                  <a:prstClr val="black"/>
                </a:solidFill>
              </a:rPr>
              <a:t>One</a:t>
            </a:r>
            <a:r>
              <a:rPr lang="ru-RU" sz="1200" dirty="0">
                <a:solidFill>
                  <a:prstClr val="black"/>
                </a:solidFill>
              </a:rPr>
              <a:t>,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ru-RU" sz="1200" dirty="0" err="1">
                <a:solidFill>
                  <a:prstClr val="black"/>
                </a:solidFill>
              </a:rPr>
              <a:t>HoloLens</a:t>
            </a:r>
            <a:r>
              <a:rPr lang="ru-RU" sz="1200" dirty="0">
                <a:solidFill>
                  <a:prstClr val="black"/>
                </a:solidFill>
              </a:rPr>
              <a:t> и устройств «Интернет вещей» (</a:t>
            </a:r>
            <a:r>
              <a:rPr lang="ru-RU" sz="1200" dirty="0" err="1">
                <a:solidFill>
                  <a:prstClr val="black"/>
                </a:solidFill>
              </a:rPr>
              <a:t>Internet</a:t>
            </a:r>
            <a:r>
              <a:rPr lang="ru-RU" sz="1200" dirty="0">
                <a:solidFill>
                  <a:prstClr val="black"/>
                </a:solidFill>
              </a:rPr>
              <a:t> </a:t>
            </a:r>
            <a:r>
              <a:rPr lang="ru-RU" sz="1200" dirty="0" err="1">
                <a:solidFill>
                  <a:prstClr val="black"/>
                </a:solidFill>
              </a:rPr>
              <a:t>of</a:t>
            </a:r>
            <a:r>
              <a:rPr lang="ru-RU" sz="1200" dirty="0">
                <a:solidFill>
                  <a:prstClr val="black"/>
                </a:solidFill>
              </a:rPr>
              <a:t> </a:t>
            </a:r>
            <a:r>
              <a:rPr lang="ru-RU" sz="1200" dirty="0" err="1">
                <a:solidFill>
                  <a:prstClr val="black"/>
                </a:solidFill>
              </a:rPr>
              <a:t>Things</a:t>
            </a:r>
            <a:r>
              <a:rPr lang="ru-RU" sz="1200" dirty="0">
                <a:solidFill>
                  <a:prstClr val="black"/>
                </a:solidFill>
              </a:rPr>
              <a:t>, </a:t>
            </a:r>
            <a:r>
              <a:rPr lang="ru-RU" sz="1200" dirty="0" err="1">
                <a:solidFill>
                  <a:prstClr val="black"/>
                </a:solidFill>
              </a:rPr>
              <a:t>IoT</a:t>
            </a:r>
            <a:r>
              <a:rPr lang="ru-RU" sz="1200" dirty="0">
                <a:solidFill>
                  <a:prstClr val="black"/>
                </a:solidFill>
              </a:rPr>
              <a:t>) типа микрокомпьютера </a:t>
            </a:r>
            <a:r>
              <a:rPr lang="ru-RU" sz="1200" dirty="0" err="1">
                <a:solidFill>
                  <a:prstClr val="black"/>
                </a:solidFill>
              </a:rPr>
              <a:t>Raspberry</a:t>
            </a:r>
            <a:r>
              <a:rPr lang="ru-RU" sz="1200" dirty="0">
                <a:solidFill>
                  <a:prstClr val="black"/>
                </a:solidFill>
              </a:rPr>
              <a:t> </a:t>
            </a:r>
            <a:r>
              <a:rPr lang="ru-RU" sz="1200" dirty="0" err="1">
                <a:solidFill>
                  <a:prstClr val="black"/>
                </a:solidFill>
              </a:rPr>
              <a:t>Pi</a:t>
            </a:r>
            <a:r>
              <a:rPr lang="ru-RU" sz="1200" dirty="0">
                <a:solidFill>
                  <a:prstClr val="black"/>
                </a:solidFill>
              </a:rPr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</a:rPr>
              <a:t>серверная веб-разработка с помощью ASP.NET </a:t>
            </a:r>
            <a:r>
              <a:rPr lang="ru-RU" sz="1200" dirty="0" err="1">
                <a:solidFill>
                  <a:prstClr val="black"/>
                </a:solidFill>
              </a:rPr>
              <a:t>Core</a:t>
            </a:r>
            <a:r>
              <a:rPr lang="ru-RU" sz="1200" dirty="0">
                <a:solidFill>
                  <a:prstClr val="black"/>
                </a:solidFill>
              </a:rPr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</a:rPr>
              <a:t>консольные приложения для использования в командной строке.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84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Между платформами и пакетами существует двусторонняя связь</a:t>
            </a:r>
          </a:p>
          <a:p>
            <a:endParaRPr lang="ru-RU" dirty="0"/>
          </a:p>
          <a:p>
            <a:r>
              <a:rPr lang="ru-RU" dirty="0"/>
              <a:t>Используйте </a:t>
            </a:r>
            <a:r>
              <a:rPr lang="ru-RU" dirty="0" err="1"/>
              <a:t>NETStandard.Library</a:t>
            </a:r>
            <a:r>
              <a:rPr lang="ru-RU" dirty="0"/>
              <a:t>, если создаете библиотеку классов, на</a:t>
            </a:r>
            <a:br>
              <a:rPr lang="ru-RU" dirty="0"/>
            </a:br>
            <a:r>
              <a:rPr lang="ru-RU" dirty="0"/>
              <a:t>которую должны ссылаться несколько платформ, таких как .NET </a:t>
            </a:r>
            <a:r>
              <a:rPr lang="ru-RU" dirty="0" err="1"/>
              <a:t>Framework</a:t>
            </a:r>
            <a:br>
              <a:rPr lang="ru-RU" dirty="0"/>
            </a:br>
            <a:r>
              <a:rPr lang="ru-RU" dirty="0"/>
              <a:t>и </a:t>
            </a:r>
            <a:r>
              <a:rPr lang="ru-RU" dirty="0" err="1"/>
              <a:t>Xamarin</a:t>
            </a:r>
            <a:r>
              <a:rPr lang="ru-RU" dirty="0"/>
              <a:t>, а также .NET </a:t>
            </a:r>
            <a:r>
              <a:rPr lang="ru-RU" dirty="0" err="1"/>
              <a:t>Core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https://www.nuget.org/packages/Microsoft.NETCore.App;</a:t>
            </a:r>
            <a:br>
              <a:rPr lang="ru-RU" dirty="0"/>
            </a:br>
            <a:r>
              <a:rPr lang="ru-RU" dirty="0"/>
              <a:t>https://www.nuget.org/packages/NETStandard.Library;</a:t>
            </a:r>
            <a:br>
              <a:rPr lang="ru-RU" dirty="0"/>
            </a:br>
            <a:r>
              <a:rPr lang="ru-RU" dirty="0"/>
              <a:t>     https://www.nuget.org/packages/Microsoft.NETCore.Runtime.CoreCLR;</a:t>
            </a:r>
            <a:br>
              <a:rPr lang="ru-RU" dirty="0"/>
            </a:br>
            <a:r>
              <a:rPr lang="ru-RU" dirty="0"/>
              <a:t>     https://www.nuget.org/packages/System.IO;</a:t>
            </a:r>
            <a:br>
              <a:rPr lang="ru-RU" dirty="0"/>
            </a:br>
            <a:r>
              <a:rPr lang="ru-RU" dirty="0"/>
              <a:t>     https://www.nuget.org/packages/System.Collections;</a:t>
            </a:r>
            <a:br>
              <a:rPr lang="ru-RU" dirty="0"/>
            </a:br>
            <a:r>
              <a:rPr lang="ru-RU" dirty="0"/>
              <a:t>     https://www.nuget.org/packages/System.Runtime. 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8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Платформа .NET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Core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розділена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на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кілька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пакетів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Каждый из этих пакетов представляет собой отдельную сборку с тем же именем, что и у пакета.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Например, пакет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System.Collections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содержит сборку System.Collections.dll.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55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https://resources.infosecinstitute.com/net-assembly-programming/</a:t>
            </a:r>
            <a:endParaRPr lang="en-US" dirty="0"/>
          </a:p>
          <a:p>
            <a:r>
              <a:rPr lang="en-US" dirty="0">
                <a:hlinkClick r:id="rId4"/>
              </a:rPr>
              <a:t>https://metanit.com/sharp/tutorial/10.1.php</a:t>
            </a:r>
            <a:endParaRPr lang="en-US" dirty="0"/>
          </a:p>
          <a:p>
            <a:endParaRPr lang="ru-RU" dirty="0"/>
          </a:p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Платформа .NET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складається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наступних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частин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ru-U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ru-RU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Компиляторы языка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превращают ваш исходный код (написанный на языке C#,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F#,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др.) в код </a:t>
            </a:r>
            <a:r>
              <a:rPr lang="ru-RU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промежуточного языка (IL)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сохраняющийся в сборках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(приложениях и библиотеках классов). </a:t>
            </a:r>
            <a:endParaRPr lang="ru-U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C# 6 был добавлен полностью переписанный компилятор, известный под названием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Roslyn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ru-U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ru-RU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Общеязыковая исполняющая среда (</a:t>
            </a:r>
            <a:r>
              <a:rPr lang="ru-RU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CoreCLR</a:t>
            </a:r>
            <a:r>
              <a:rPr lang="ru-RU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загружает сборки, компилирует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IL-код, хранящийся в них, в инструкции машинного кода для процессора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вашего компьютера и выполняет код в среде с управлением такими ресурсами,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потоки и память.</a:t>
            </a:r>
            <a:endParaRPr lang="ru-U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ru-RU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Базовые библиотеки классов и </a:t>
            </a:r>
            <a:r>
              <a:rPr lang="ru-RU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NuGet</a:t>
            </a:r>
            <a:r>
              <a:rPr lang="ru-RU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-пакеты (</a:t>
            </a:r>
            <a:r>
              <a:rPr lang="ru-RU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CoreFX</a:t>
            </a:r>
            <a:r>
              <a:rPr lang="ru-RU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 это готовые сборки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типов для выполнения универсальных задач при разработке приложений.</a:t>
            </a:r>
            <a:endParaRPr lang="ru-U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Платформа .NET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2.0 основана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версии .NET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2.0, включающей функции всех предыдущих версий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.NET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поднимающей .NET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до уровня современных версий .NET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Framework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Xamarin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ru-U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 Core 3.0 implements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.NET Standard 2.1, which adds new capabilities and enables performance</a:t>
            </a:r>
            <a:r>
              <a:rPr lang="ru-U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improvements beyond those available in .NET Framework.</a:t>
            </a:r>
            <a:endParaRPr lang="uk-UA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на сборку производится ссылка с целью ее использования, библиотека mscoree.dll загружается автоматически и, в свою очередь, загружает требуемую сборку в память. </a:t>
            </a:r>
          </a:p>
          <a:p>
            <a:r>
              <a:rPr lang="ru-RU" dirty="0"/>
              <a:t>Исполняющая среда отвечает за решение множества задач. </a:t>
            </a:r>
          </a:p>
          <a:p>
            <a:r>
              <a:rPr lang="ru-RU" dirty="0"/>
              <a:t>В дополнение к загрузке специальных сборок и созданию специальных типов, среда CLR при необходимости будет взаимодействовать с типами, содержащимися в библиотеках базовых классов .NET. </a:t>
            </a:r>
          </a:p>
          <a:p>
            <a:r>
              <a:rPr lang="ru-RU" dirty="0"/>
              <a:t>Хотя вся библиотека базовых классов разделена на отдельные сборки, главной среди них является сборка mscorlib.dll. </a:t>
            </a:r>
          </a:p>
          <a:p>
            <a:r>
              <a:rPr lang="ru-RU" dirty="0"/>
              <a:t>Эта сборка содержит большое количество основных типов, которые инкапсулируют широкий спектр общих задач программирования, а также основные типы данных, используемые всеми языками .NET. </a:t>
            </a:r>
          </a:p>
          <a:p>
            <a:r>
              <a:rPr lang="ru-RU" dirty="0"/>
              <a:t>При построении решений .NET доступ к этой сборке предоставляется автоматически.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What’s The Difference Between .NET Core Vs .NET Framework</a:t>
            </a:r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.NET зоопарк под призмой NET </a:t>
            </a:r>
            <a:r>
              <a:rPr lang="ru-RU" sz="9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Core</a:t>
            </a:r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  <a:hlinkClick r:id="rId5"/>
            </a:endParaRPr>
          </a:p>
          <a:p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https://www.youtube.com/watch?v=Mvy5cC_I9Qg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ru-RU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Хотя двоичные модули .NET имеют то же самое файловое расширение, как и неуправляемые двоичные компоненты </a:t>
            </a:r>
            <a:r>
              <a:rPr lang="ru-RU" dirty="0" err="1"/>
              <a:t>Windows</a:t>
            </a:r>
            <a:r>
              <a:rPr lang="ru-RU" dirty="0"/>
              <a:t> (*.</a:t>
            </a:r>
            <a:r>
              <a:rPr lang="ru-RU" dirty="0" err="1"/>
              <a:t>dll</a:t>
            </a:r>
            <a:r>
              <a:rPr lang="ru-RU" dirty="0"/>
              <a:t> или *.</a:t>
            </a:r>
            <a:r>
              <a:rPr lang="ru-RU" dirty="0" err="1"/>
              <a:t>exe</a:t>
            </a:r>
            <a:r>
              <a:rPr lang="ru-RU" dirty="0"/>
              <a:t>), внутренне они устроены совершенно по-другому.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58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https://resources.infosecinstitute.com/net-assembly-programming/</a:t>
            </a:r>
            <a:endParaRPr lang="en-US" dirty="0"/>
          </a:p>
          <a:p>
            <a:r>
              <a:rPr lang="en-US" dirty="0">
                <a:hlinkClick r:id="rId4"/>
              </a:rPr>
              <a:t>https://metanit.com/sharp/tutorial/10.1.php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52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https://resources.infosecinstitute.com/net-assembly-programming/</a:t>
            </a:r>
            <a:endParaRPr lang="en-US" dirty="0"/>
          </a:p>
          <a:p>
            <a:r>
              <a:rPr lang="en-US" dirty="0">
                <a:hlinkClick r:id="rId4"/>
              </a:rPr>
              <a:t>https://metanit.com/sharp/tutorial/10.1.php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збірка</a:t>
            </a:r>
            <a:r>
              <a:rPr lang="ru-RU" dirty="0"/>
              <a:t> </a:t>
            </a:r>
            <a:r>
              <a:rPr lang="ru-RU" dirty="0" err="1"/>
              <a:t>компілюється</a:t>
            </a:r>
            <a:r>
              <a:rPr lang="ru-RU" dirty="0"/>
              <a:t> у </a:t>
            </a:r>
            <a:r>
              <a:rPr lang="ru-RU" dirty="0" err="1"/>
              <a:t>вигляді</a:t>
            </a:r>
            <a:r>
              <a:rPr lang="ru-RU" dirty="0"/>
              <a:t> </a:t>
            </a:r>
            <a:r>
              <a:rPr lang="ru-RU" dirty="0" err="1"/>
              <a:t>бібліотеки</a:t>
            </a:r>
            <a:r>
              <a:rPr lang="ru-RU" dirty="0"/>
              <a:t> </a:t>
            </a:r>
            <a:r>
              <a:rPr lang="ru-RU" dirty="0" err="1"/>
              <a:t>класів</a:t>
            </a:r>
            <a:r>
              <a:rPr lang="ru-RU" dirty="0"/>
              <a:t> (</a:t>
            </a:r>
            <a:r>
              <a:rPr lang="ru-RU" dirty="0" err="1"/>
              <a:t>надає</a:t>
            </a:r>
            <a:r>
              <a:rPr lang="ru-RU" dirty="0"/>
              <a:t> типи </a:t>
            </a:r>
            <a:r>
              <a:rPr lang="ru-RU" dirty="0" err="1"/>
              <a:t>іншим</a:t>
            </a:r>
            <a:r>
              <a:rPr lang="ru-RU" dirty="0"/>
              <a:t> </a:t>
            </a:r>
            <a:r>
              <a:rPr lang="ru-RU" dirty="0" err="1"/>
              <a:t>збіркам</a:t>
            </a:r>
            <a:r>
              <a:rPr lang="ru-RU" dirty="0"/>
              <a:t>), вона </a:t>
            </a:r>
            <a:r>
              <a:rPr lang="ru-RU" dirty="0" err="1"/>
              <a:t>отримує</a:t>
            </a:r>
            <a:r>
              <a:rPr lang="ru-RU" dirty="0"/>
              <a:t> </a:t>
            </a:r>
            <a:r>
              <a:rPr lang="ru-RU" dirty="0" err="1"/>
              <a:t>розширення</a:t>
            </a:r>
            <a:r>
              <a:rPr lang="ru-RU" dirty="0"/>
              <a:t> .</a:t>
            </a:r>
            <a:r>
              <a:rPr lang="en-US" dirty="0" err="1"/>
              <a:t>dll</a:t>
            </a:r>
            <a:r>
              <a:rPr lang="en-US" dirty="0"/>
              <a:t> </a:t>
            </a:r>
            <a:r>
              <a:rPr lang="ru-RU" dirty="0"/>
              <a:t>та не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виконуватись</a:t>
            </a:r>
            <a:r>
              <a:rPr lang="ru-RU" dirty="0"/>
              <a:t> автономно. </a:t>
            </a:r>
          </a:p>
          <a:p>
            <a:r>
              <a:rPr lang="ru-RU" dirty="0" err="1"/>
              <a:t>лише</a:t>
            </a:r>
            <a:r>
              <a:rPr lang="ru-RU" dirty="0"/>
              <a:t> через команду </a:t>
            </a:r>
            <a:r>
              <a:rPr lang="en-US" dirty="0"/>
              <a:t>dotnet run.</a:t>
            </a:r>
          </a:p>
          <a:p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збірка</a:t>
            </a:r>
            <a:r>
              <a:rPr lang="ru-RU" dirty="0"/>
              <a:t> </a:t>
            </a:r>
            <a:r>
              <a:rPr lang="ru-RU" dirty="0" err="1"/>
              <a:t>компілюється</a:t>
            </a:r>
            <a:r>
              <a:rPr lang="ru-RU" dirty="0"/>
              <a:t> як </a:t>
            </a:r>
            <a:r>
              <a:rPr lang="ru-RU" dirty="0" err="1"/>
              <a:t>додаток</a:t>
            </a:r>
            <a:r>
              <a:rPr lang="ru-RU" dirty="0"/>
              <a:t>, то </a:t>
            </a:r>
            <a:r>
              <a:rPr lang="ru-RU" dirty="0" err="1"/>
              <a:t>отримує</a:t>
            </a:r>
            <a:r>
              <a:rPr lang="ru-RU" dirty="0"/>
              <a:t> </a:t>
            </a:r>
            <a:r>
              <a:rPr lang="ru-RU" dirty="0" err="1"/>
              <a:t>розширення</a:t>
            </a:r>
            <a:r>
              <a:rPr lang="ru-RU" dirty="0"/>
              <a:t> .</a:t>
            </a:r>
            <a:r>
              <a:rPr lang="en-US" dirty="0"/>
              <a:t>exe </a:t>
            </a:r>
            <a:r>
              <a:rPr lang="ru-RU" dirty="0"/>
              <a:t>і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виконуватись</a:t>
            </a:r>
            <a:r>
              <a:rPr lang="ru-RU" dirty="0"/>
              <a:t> автономно.</a:t>
            </a:r>
          </a:p>
          <a:p>
            <a:r>
              <a:rPr lang="ru-RU" dirty="0"/>
              <a:t>Будь-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збірки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посилатись</a:t>
            </a:r>
            <a:r>
              <a:rPr lang="ru-RU" dirty="0"/>
              <a:t> на одну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кілька</a:t>
            </a:r>
            <a:r>
              <a:rPr lang="ru-RU" dirty="0"/>
              <a:t> </a:t>
            </a:r>
            <a:r>
              <a:rPr lang="ru-RU" dirty="0" err="1"/>
              <a:t>збірок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містять</a:t>
            </a:r>
            <a:r>
              <a:rPr lang="ru-RU" dirty="0"/>
              <a:t> </a:t>
            </a:r>
            <a:r>
              <a:rPr lang="ru-RU" dirty="0" err="1"/>
              <a:t>бібліотеку</a:t>
            </a:r>
            <a:r>
              <a:rPr lang="ru-RU" dirty="0"/>
              <a:t> </a:t>
            </a:r>
            <a:r>
              <a:rPr lang="ru-RU" dirty="0" err="1"/>
              <a:t>класів</a:t>
            </a:r>
            <a:r>
              <a:rPr lang="ru-RU" dirty="0"/>
              <a:t>, </a:t>
            </a:r>
            <a:r>
              <a:rPr lang="ru-RU" dirty="0" err="1"/>
              <a:t>визначаючи</a:t>
            </a:r>
            <a:r>
              <a:rPr lang="ru-RU" dirty="0"/>
              <a:t> </a:t>
            </a:r>
            <a:r>
              <a:rPr lang="ru-RU" dirty="0" err="1"/>
              <a:t>ці</a:t>
            </a:r>
            <a:r>
              <a:rPr lang="ru-RU" dirty="0"/>
              <a:t> </a:t>
            </a:r>
            <a:r>
              <a:rPr lang="ru-RU" dirty="0" err="1"/>
              <a:t>зв’язки</a:t>
            </a:r>
            <a:r>
              <a:rPr lang="ru-RU" dirty="0"/>
              <a:t> як </a:t>
            </a:r>
            <a:r>
              <a:rPr lang="ru-RU" dirty="0" err="1"/>
              <a:t>залежності</a:t>
            </a:r>
            <a:r>
              <a:rPr lang="ru-RU" dirty="0"/>
              <a:t>.</a:t>
            </a:r>
          </a:p>
          <a:p>
            <a:r>
              <a:rPr lang="ru-RU" dirty="0" err="1"/>
              <a:t>Циклічні</a:t>
            </a:r>
            <a:r>
              <a:rPr lang="ru-RU" dirty="0"/>
              <a:t> </a:t>
            </a:r>
            <a:r>
              <a:rPr lang="ru-RU" dirty="0" err="1"/>
              <a:t>посилання</a:t>
            </a:r>
            <a:r>
              <a:rPr lang="ru-RU" dirty="0"/>
              <a:t> </a:t>
            </a:r>
            <a:r>
              <a:rPr lang="ru-RU" dirty="0" err="1"/>
              <a:t>забороняє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компілятор</a:t>
            </a:r>
            <a:r>
              <a:rPr lang="ru-RU" dirty="0"/>
              <a:t>. 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Среда разработки Visual </a:t>
            </a:r>
            <a:r>
              <a:rPr lang="ru-RU" sz="105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Studio</a:t>
            </a:r>
            <a:r>
              <a:rPr lang="ru-RU" sz="10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предупредит вас о том, что вы пытаетесь добавить ссылку зависимости, создавая при этом циклическую ссылку.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Любое приложение, созданное средствами .NET </a:t>
            </a:r>
            <a:r>
              <a:rPr lang="ru-RU" dirty="0" err="1"/>
              <a:t>Core</a:t>
            </a:r>
            <a:r>
              <a:rPr lang="ru-RU" dirty="0"/>
              <a:t>, зависит от платформы приложений </a:t>
            </a:r>
            <a:r>
              <a:rPr lang="ru-RU" dirty="0" err="1"/>
              <a:t>Microsoft</a:t>
            </a:r>
            <a:r>
              <a:rPr lang="ru-RU" dirty="0"/>
              <a:t> .NET </a:t>
            </a:r>
            <a:r>
              <a:rPr lang="ru-RU" dirty="0" err="1"/>
              <a:t>Core</a:t>
            </a:r>
            <a:r>
              <a:rPr lang="ru-RU" dirty="0"/>
              <a:t>. </a:t>
            </a:r>
            <a:endParaRPr lang="ru-U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UA" dirty="0"/>
          </a:p>
          <a:p>
            <a:r>
              <a:rPr lang="ru-RU" dirty="0"/>
              <a:t>Эта специальная платформа содержит тысячи типов, доступных в виде </a:t>
            </a:r>
            <a:r>
              <a:rPr lang="ru-RU" dirty="0" err="1"/>
              <a:t>NuGet</a:t>
            </a:r>
            <a:r>
              <a:rPr lang="ru-RU" dirty="0"/>
              <a:t>-пакетов, которые требуются при разработке практически всех приложений.</a:t>
            </a:r>
          </a:p>
          <a:p>
            <a:endParaRPr lang="en-US" dirty="0"/>
          </a:p>
          <a:p>
            <a:r>
              <a:rPr lang="ru-RU" sz="1200" dirty="0">
                <a:solidFill>
                  <a:prstClr val="black"/>
                </a:solidFill>
                <a:latin typeface="Century Gothic" panose="020B0502020202020204"/>
              </a:rPr>
              <a:t>(</a:t>
            </a:r>
            <a:r>
              <a:rPr lang="ru-RU" sz="1200" dirty="0" err="1">
                <a:solidFill>
                  <a:prstClr val="black"/>
                </a:solidFill>
                <a:latin typeface="Century Gothic" panose="020B0502020202020204"/>
              </a:rPr>
              <a:t>dynamic</a:t>
            </a:r>
            <a:r>
              <a:rPr lang="ru-RU" sz="1200" dirty="0">
                <a:solidFill>
                  <a:prstClr val="black"/>
                </a:solidFill>
                <a:latin typeface="Century Gothic" panose="020B0502020202020204"/>
              </a:rPr>
              <a:t> </a:t>
            </a:r>
            <a:r>
              <a:rPr lang="ru-RU" sz="1200" dirty="0" err="1">
                <a:solidFill>
                  <a:prstClr val="black"/>
                </a:solidFill>
                <a:latin typeface="Century Gothic" panose="020B0502020202020204"/>
              </a:rPr>
              <a:t>link</a:t>
            </a:r>
            <a:r>
              <a:rPr lang="ru-RU" sz="1200" dirty="0">
                <a:solidFill>
                  <a:prstClr val="black"/>
                </a:solidFill>
                <a:latin typeface="Century Gothic" panose="020B0502020202020204"/>
              </a:rPr>
              <a:t> </a:t>
            </a:r>
            <a:r>
              <a:rPr lang="ru-RU" sz="1200" dirty="0" err="1">
                <a:solidFill>
                  <a:prstClr val="black"/>
                </a:solidFill>
                <a:latin typeface="Century Gothic" panose="020B0502020202020204"/>
              </a:rPr>
              <a:t>library</a:t>
            </a:r>
            <a:r>
              <a:rPr lang="ru-RU" sz="1200" dirty="0">
                <a:solidFill>
                  <a:prstClr val="black"/>
                </a:solidFill>
                <a:latin typeface="Century Gothic" panose="020B0502020202020204"/>
              </a:rPr>
              <a:t> — библиотека динамической компоновки)</a:t>
            </a:r>
            <a:endParaRPr lang="en-US" sz="1200" dirty="0">
              <a:solidFill>
                <a:prstClr val="black"/>
              </a:solidFill>
              <a:latin typeface="Century Gothic" panose="020B0502020202020204"/>
            </a:endParaRPr>
          </a:p>
          <a:p>
            <a:r>
              <a:rPr lang="ru-RU" sz="1200" dirty="0">
                <a:solidFill>
                  <a:prstClr val="black"/>
                </a:solidFill>
                <a:latin typeface="Century Gothic" panose="020B0502020202020204"/>
              </a:rPr>
              <a:t>То есть сборка Б не может ссылаться на сборку A, если та уже ссылается на сборку Б.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3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Сборка System.Console.dll содержит только восемь типов, и все они находятся в пространстве имен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поддерживают тип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 панель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(Обозреватель объектов) отображает типы, сгруппированные по сборкам, то есть файл, </a:t>
            </a:r>
            <a:r>
              <a:rPr lang="ru-RU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содержащий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пространства имен и типы в файловой системе. 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Наиболее часто используемые типы .NET </a:t>
            </a:r>
            <a:r>
              <a:rPr lang="ru-RU" sz="1200" dirty="0" err="1"/>
              <a:t>Core</a:t>
            </a:r>
            <a:r>
              <a:rPr lang="ru-RU" sz="1200" dirty="0"/>
              <a:t> находятся в сборке System.Runtime.dll.</a:t>
            </a:r>
            <a:endParaRPr lang="en-US" sz="1200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Обратите также внимание, что между сборками и пространствами соотношение всегда один к одному</a:t>
            </a:r>
            <a:r>
              <a:rPr lang="ru-RU" dirty="0"/>
              <a:t> </a:t>
            </a:r>
            <a:br>
              <a:rPr lang="ru-RU" dirty="0"/>
            </a:b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A929-C82C-4E91-A771-B336824F43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5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Иногда полезно не обращать внимания на физическое местоположение типа и сконцентрировать внимание на его месте в логической группировке, то есть в пространстве имени.</a:t>
            </a:r>
            <a:br>
              <a:rPr lang="ru-RU" dirty="0"/>
            </a:b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/>
              <a:t>Теперь при выборе нужного пространства имен (например, </a:t>
            </a:r>
            <a:r>
              <a:rPr lang="ru-RU" sz="1200" dirty="0" err="1"/>
              <a:t>System</a:t>
            </a:r>
            <a:r>
              <a:rPr lang="ru-RU" sz="1200" dirty="0"/>
              <a:t>) в обозревателе отобразится список сборок, в которых реализованы типы, попадающие в выбранное пространство имен.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2A929-C82C-4E91-A771-B336824F43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1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dirty="0">
                <a:latin typeface="Century Gothic" panose="020B0502020202020204"/>
              </a:rPr>
              <a:t>Окрема </a:t>
            </a:r>
            <a:r>
              <a:rPr lang="en-US" sz="1200" dirty="0">
                <a:latin typeface="Century Gothic" panose="020B0502020202020204"/>
              </a:rPr>
              <a:t>.NET-</a:t>
            </a:r>
            <a:r>
              <a:rPr lang="uk-UA" sz="1200" dirty="0">
                <a:latin typeface="Century Gothic" panose="020B0502020202020204"/>
              </a:rPr>
              <a:t>сумісна мова не підтримує абсолютно всі функціональні можливості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514D6-63B2-45DB-9094-B70713C251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0EE152-B2A5-4318-A59D-39475B53D980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 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653A89-0E69-4DB4-8B33-5BCADF912F79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64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C9C75A1-41FA-4452-9808-59B63AEE1985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8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AB27D2-1BD3-4238-981B-D58DD4BBA8B3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 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348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8AB204-8793-4ED7-99AA-C7856551A38C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28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 с рисун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Прямая соединительная линия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 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Прямая соединительная линия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pic>
        <p:nvPicPr>
          <p:cNvPr id="10" name="Рисунок 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9" name="Пояснительный текст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ru-RU" sz="1100" b="1" i="1" dirty="0">
                <a:latin typeface="Arial" pitchFamily="34" charset="0"/>
                <a:cs typeface="Arial" pitchFamily="34" charset="0"/>
              </a:rPr>
              <a:t>ПРИМЕЧАНИЕ</a:t>
            </a:r>
            <a:endParaRPr lang="ru-RU" sz="1200" b="1" i="1" dirty="0">
              <a:latin typeface="Arial" pitchFamily="34" charset="0"/>
              <a:cs typeface="Arial" pitchFamily="34" charset="0"/>
            </a:endParaRPr>
          </a:p>
          <a:p>
            <a:pPr rtl="0"/>
            <a:r>
              <a:rPr lang="ru-RU" sz="1200" i="1" dirty="0">
                <a:latin typeface="Arial" pitchFamily="34" charset="0"/>
                <a:cs typeface="Arial" pitchFamily="34" charset="0"/>
              </a:rPr>
              <a:t>Чтобы изменить изображение на этом слайде, выберите рисунок и удалите его. Затем нажмите значок "Рисунки" в заполнителе, чтобы вставить изображение.</a:t>
            </a:r>
          </a:p>
        </p:txBody>
      </p:sp>
    </p:spTree>
    <p:extLst>
      <p:ext uri="{BB962C8B-B14F-4D97-AF65-F5344CB8AC3E}">
        <p14:creationId xmlns:p14="http://schemas.microsoft.com/office/powerpoint/2010/main" val="53119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 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Прямая соединительная линия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Прямая соединительная линия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Прямоугольник 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grpSp>
          <p:nvGrpSpPr>
            <p:cNvPr id="11" name="Группа 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Прямая соединительная линия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B7FD3C1-DA16-4781-BB7D-823350C6B592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 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6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9596AC-BA9D-4C57-AE31-9364E77AB853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69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5C2697-91CE-4BFF-BE52-19C708408122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92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78A4AB-B8BA-448C-AB3A-B318BD3B0707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92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A8F1E3-1CDB-40BD-BE80-9F3B3E7D13B2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444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64C4D2-1D20-4C7C-AAA6-0CA3E6EE884A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55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  <a:p>
            <a:pPr lvl="5" rtl="0"/>
            <a:r>
              <a:rPr lang="ru-RU" dirty="0"/>
              <a:t>Шестой уровень</a:t>
            </a:r>
          </a:p>
          <a:p>
            <a:pPr lvl="6" rtl="0"/>
            <a:r>
              <a:rPr lang="ru-RU" dirty="0"/>
              <a:t>Седьмой уровень</a:t>
            </a:r>
          </a:p>
          <a:p>
            <a:pPr lvl="7" rtl="0"/>
            <a:r>
              <a:rPr lang="ru-RU" dirty="0"/>
              <a:t>Восьмой уровень</a:t>
            </a:r>
          </a:p>
          <a:p>
            <a:pPr lvl="8" rtl="0"/>
            <a:r>
              <a:rPr lang="ru-RU" dirty="0"/>
              <a:t>Девятый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DD4D0671-9F28-413D-B109-EACED7BBEE3D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Прямая соединительная линия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653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dotnet/standard/assembl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ru-ru/dotnet/csharp/language-reference/language-specification/namespace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dotnet/api/system.clscompliantattribute?view=net-5.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o-project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docs.microsoft.com/ru-ru/dotnet/framework/net-native/?redirectedfrom=MSDN" TargetMode="External"/><Relationship Id="rId4" Type="http://schemas.openxmlformats.org/officeDocument/2006/relationships/hyperlink" Target="https://dotnet.microsoft.com/apps/xamarin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dotnet/core/whats-new/dotnet-core-2-1" TargetMode="External"/><Relationship Id="rId7" Type="http://schemas.openxmlformats.org/officeDocument/2006/relationships/hyperlink" Target="https://docs.microsoft.com/ru-ru/dotnet/core/whats-new/dotnet-core-2-2" TargetMode="External"/><Relationship Id="rId2" Type="http://schemas.openxmlformats.org/officeDocument/2006/relationships/hyperlink" Target="https://docs.microsoft.com/ru-ru/dotnet/core/whats-new/dotnet-core-2-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rchive/msdn-magazine/2018/july/data-points-ef-core-2-1-query-types" TargetMode="External"/><Relationship Id="rId5" Type="http://schemas.openxmlformats.org/officeDocument/2006/relationships/hyperlink" Target="https://docs.microsoft.com/ru-ru/ef/core/modeling/data-seeding#:~:text=Unlike%20in%20EF6%2C%20in%20EF,new%20version%20of%20the%20model." TargetMode="External"/><Relationship Id="rId4" Type="http://schemas.openxmlformats.org/officeDocument/2006/relationships/hyperlink" Target="https://docs.microsoft.com/ru-ru/ef/core/modeling/value-conversion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dotnet/core/whats-new/dotnet-core-3-1" TargetMode="External"/><Relationship Id="rId2" Type="http://schemas.openxmlformats.org/officeDocument/2006/relationships/hyperlink" Target="https://docs.microsoft.com/ru-ru/dotnet/core/whats-new/dotnet-core-3-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microsoft.com/en-us/archive/msdn-magazine/2019/july/csharp-net-reunified-microsoft%E2%80%99s-plans-for-net-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dotnet/standard/glossary?WT.mc_id=-blog-scotth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u.ua/lenta/articles/net-evolution/" TargetMode="External"/><Relationship Id="rId4" Type="http://schemas.openxmlformats.org/officeDocument/2006/relationships/hyperlink" Target="https://habr.com/ru/company/nix/blog/327686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Common_Language_Runtim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c21net.ru/csharp-assemblies/#i-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6D616D-DA1E-40AA-99E2-F93A7A3AD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Технологічний стек компанії </a:t>
            </a:r>
            <a:r>
              <a:rPr lang="en-US" dirty="0"/>
              <a:t>Microsoft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EBD0E6-EE5C-4166-A45C-BD8D11FB9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uk-UA" dirty="0">
                <a:latin typeface="+mj-lt"/>
              </a:rPr>
              <a:t>Лекція 01</a:t>
            </a:r>
          </a:p>
          <a:p>
            <a:pPr algn="ctr"/>
            <a:r>
              <a:rPr lang="uk-UA" dirty="0">
                <a:latin typeface="+mj-lt"/>
              </a:rPr>
              <a:t>Інструментальні засоби візуального програмування</a:t>
            </a:r>
          </a:p>
          <a:p>
            <a:pPr algn="ctr"/>
            <a:r>
              <a:rPr lang="uk-UA" dirty="0">
                <a:latin typeface="+mj-lt"/>
              </a:rPr>
              <a:t>ЧДБК, 2020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695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A3B5648-9A3B-4351-A02E-FDD5FE76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Збірки</a:t>
            </a:r>
            <a:r>
              <a:rPr lang="ru-RU" b="1" dirty="0"/>
              <a:t>, </a:t>
            </a:r>
            <a:r>
              <a:rPr lang="en-US" b="1" dirty="0"/>
              <a:t>NuGet-</a:t>
            </a:r>
            <a:r>
              <a:rPr lang="ru-RU" b="1" dirty="0" err="1"/>
              <a:t>пакети</a:t>
            </a:r>
            <a:r>
              <a:rPr lang="ru-RU" b="1" dirty="0"/>
              <a:t> та </a:t>
            </a:r>
            <a:r>
              <a:rPr lang="ru-RU" b="1" dirty="0" err="1"/>
              <a:t>платформи</a:t>
            </a:r>
            <a:endParaRPr lang="ru-RU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A104B39C-80C9-4BFA-9462-1FEAC324A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0518140" cy="4572000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j-lt"/>
              </a:rPr>
              <a:t>Бібліотеки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попередньо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зібраного</a:t>
            </a:r>
            <a:r>
              <a:rPr lang="ru-RU" dirty="0">
                <a:latin typeface="+mj-lt"/>
              </a:rPr>
              <a:t> коду (BCL, </a:t>
            </a:r>
            <a:r>
              <a:rPr lang="ru-RU" dirty="0" err="1">
                <a:latin typeface="+mj-lt"/>
              </a:rPr>
              <a:t>CoreFX</a:t>
            </a:r>
            <a:r>
              <a:rPr lang="ru-RU" dirty="0">
                <a:latin typeface="+mj-lt"/>
              </a:rPr>
              <a:t>), </a:t>
            </a:r>
            <a:r>
              <a:rPr lang="ru-RU" dirty="0" err="1">
                <a:latin typeface="+mj-lt"/>
              </a:rPr>
              <a:t>складаються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зі</a:t>
            </a:r>
            <a:r>
              <a:rPr lang="ru-RU" dirty="0">
                <a:latin typeface="+mj-lt"/>
              </a:rPr>
              <a:t> </a:t>
            </a:r>
            <a:r>
              <a:rPr lang="ru-RU" b="1" i="1" dirty="0" err="1">
                <a:latin typeface="+mj-lt"/>
              </a:rPr>
              <a:t>збірок</a:t>
            </a:r>
            <a:r>
              <a:rPr lang="en-US" b="1" i="1" dirty="0">
                <a:latin typeface="+mj-lt"/>
              </a:rPr>
              <a:t> (assembly)</a:t>
            </a:r>
            <a:r>
              <a:rPr lang="ru-RU" dirty="0">
                <a:latin typeface="+mj-lt"/>
              </a:rPr>
              <a:t> та </a:t>
            </a:r>
            <a:r>
              <a:rPr lang="ru-RU" b="1" i="1" dirty="0" err="1">
                <a:latin typeface="+mj-lt"/>
              </a:rPr>
              <a:t>просторів</a:t>
            </a:r>
            <a:r>
              <a:rPr lang="ru-RU" b="1" i="1" dirty="0">
                <a:latin typeface="+mj-lt"/>
              </a:rPr>
              <a:t> </a:t>
            </a:r>
            <a:r>
              <a:rPr lang="ru-RU" b="1" i="1" dirty="0" err="1">
                <a:latin typeface="+mj-lt"/>
              </a:rPr>
              <a:t>імен</a:t>
            </a:r>
            <a:r>
              <a:rPr lang="ru-RU" b="1" i="1" dirty="0">
                <a:latin typeface="+mj-lt"/>
              </a:rPr>
              <a:t> (</a:t>
            </a:r>
            <a:r>
              <a:rPr lang="en-US" b="1" i="1" dirty="0">
                <a:latin typeface="+mj-lt"/>
              </a:rPr>
              <a:t>namespace</a:t>
            </a:r>
            <a:r>
              <a:rPr lang="ru-RU" b="1" i="1" dirty="0">
                <a:latin typeface="+mj-lt"/>
              </a:rPr>
              <a:t>)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які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спрощують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керування</a:t>
            </a:r>
            <a:r>
              <a:rPr lang="ru-RU" dirty="0">
                <a:latin typeface="+mj-lt"/>
              </a:rPr>
              <a:t> десятками </a:t>
            </a:r>
            <a:r>
              <a:rPr lang="ru-RU" dirty="0" err="1">
                <a:latin typeface="+mj-lt"/>
              </a:rPr>
              <a:t>тисяч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доступних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типів</a:t>
            </a:r>
            <a:r>
              <a:rPr lang="ru-RU" dirty="0">
                <a:latin typeface="+mj-lt"/>
              </a:rPr>
              <a:t>. </a:t>
            </a:r>
          </a:p>
          <a:p>
            <a:pPr lvl="1" fontAlgn="t"/>
            <a:r>
              <a:rPr lang="uk-UA" dirty="0">
                <a:latin typeface="+mj-lt"/>
              </a:rPr>
              <a:t>Простір імен надає основу для логічного групування коду, а збірка - фізичного групування.</a:t>
            </a:r>
            <a:endParaRPr lang="ru-RU" dirty="0">
              <a:latin typeface="+mj-lt"/>
            </a:endParaRPr>
          </a:p>
          <a:p>
            <a:r>
              <a:rPr lang="uk-UA" b="1" i="1" dirty="0">
                <a:latin typeface="+mj-lt"/>
                <a:hlinkClick r:id="rId3"/>
              </a:rPr>
              <a:t>Збірки</a:t>
            </a:r>
            <a:r>
              <a:rPr lang="uk-UA" dirty="0">
                <a:latin typeface="+mj-lt"/>
              </a:rPr>
              <a:t> використовуються для зберігання типів у файловій системі. </a:t>
            </a:r>
            <a:endParaRPr lang="ru-RU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По </a:t>
            </a:r>
            <a:r>
              <a:rPr lang="ru-RU" dirty="0" err="1">
                <a:latin typeface="+mj-lt"/>
              </a:rPr>
              <a:t>суті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це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механізм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розгортання</a:t>
            </a:r>
            <a:r>
              <a:rPr lang="ru-RU" dirty="0">
                <a:latin typeface="+mj-lt"/>
              </a:rPr>
              <a:t> коду. </a:t>
            </a:r>
          </a:p>
          <a:p>
            <a:pPr lvl="1"/>
            <a:r>
              <a:rPr lang="ru-RU" dirty="0" err="1">
                <a:latin typeface="+mj-lt"/>
              </a:rPr>
              <a:t>Наприклад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збірка</a:t>
            </a:r>
            <a:r>
              <a:rPr lang="ru-RU" dirty="0">
                <a:latin typeface="+mj-lt"/>
              </a:rPr>
              <a:t> System.Data.dll </a:t>
            </a:r>
            <a:r>
              <a:rPr lang="ru-RU" dirty="0" err="1">
                <a:latin typeface="+mj-lt"/>
              </a:rPr>
              <a:t>містить</a:t>
            </a:r>
            <a:r>
              <a:rPr lang="ru-RU" dirty="0">
                <a:latin typeface="+mj-lt"/>
              </a:rPr>
              <a:t> типи для </a:t>
            </a:r>
            <a:r>
              <a:rPr lang="ru-RU" dirty="0" err="1">
                <a:latin typeface="+mj-lt"/>
              </a:rPr>
              <a:t>керування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даними</a:t>
            </a:r>
            <a:r>
              <a:rPr lang="ru-RU" dirty="0">
                <a:latin typeface="+mj-lt"/>
              </a:rPr>
              <a:t>. Для </a:t>
            </a:r>
            <a:r>
              <a:rPr lang="ru-RU" dirty="0" err="1">
                <a:latin typeface="+mj-lt"/>
              </a:rPr>
              <a:t>використання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цих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типів</a:t>
            </a:r>
            <a:r>
              <a:rPr lang="ru-RU" dirty="0">
                <a:latin typeface="+mj-lt"/>
              </a:rPr>
              <a:t> на </a:t>
            </a:r>
            <a:r>
              <a:rPr lang="ru-RU" dirty="0" err="1">
                <a:latin typeface="+mj-lt"/>
              </a:rPr>
              <a:t>збірку</a:t>
            </a:r>
            <a:r>
              <a:rPr lang="ru-RU" dirty="0">
                <a:latin typeface="+mj-lt"/>
              </a:rPr>
              <a:t> треба </a:t>
            </a:r>
            <a:r>
              <a:rPr lang="ru-RU" dirty="0" err="1">
                <a:latin typeface="+mj-lt"/>
              </a:rPr>
              <a:t>послатись</a:t>
            </a:r>
            <a:r>
              <a:rPr lang="ru-RU" dirty="0">
                <a:latin typeface="+mj-lt"/>
              </a:rPr>
              <a:t>.</a:t>
            </a:r>
          </a:p>
          <a:p>
            <a:pPr lvl="1"/>
            <a:r>
              <a:rPr lang="ru-RU" dirty="0" err="1">
                <a:latin typeface="+mj-lt"/>
              </a:rPr>
              <a:t>Збірки</a:t>
            </a:r>
            <a:r>
              <a:rPr lang="ru-RU" dirty="0">
                <a:latin typeface="+mj-lt"/>
              </a:rPr>
              <a:t> часто </a:t>
            </a:r>
            <a:r>
              <a:rPr lang="ru-RU" dirty="0" err="1">
                <a:latin typeface="+mj-lt"/>
              </a:rPr>
              <a:t>розповсюджуються</a:t>
            </a:r>
            <a:r>
              <a:rPr lang="ru-RU" dirty="0">
                <a:latin typeface="+mj-lt"/>
              </a:rPr>
              <a:t> в </a:t>
            </a:r>
            <a:r>
              <a:rPr lang="ru-RU" dirty="0" err="1">
                <a:latin typeface="+mj-lt"/>
              </a:rPr>
              <a:t>вигляді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NuGet-пакетів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які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можуть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містити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кілька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збірок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інших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ресурсів</a:t>
            </a:r>
            <a:r>
              <a:rPr lang="ru-RU" dirty="0">
                <a:latin typeface="+mj-lt"/>
              </a:rPr>
              <a:t>. </a:t>
            </a:r>
          </a:p>
          <a:p>
            <a:r>
              <a:rPr lang="ru-RU" b="1" i="1" dirty="0">
                <a:latin typeface="+mj-lt"/>
                <a:hlinkClick r:id="rId4"/>
              </a:rPr>
              <a:t>Простір </a:t>
            </a:r>
            <a:r>
              <a:rPr lang="ru-RU" b="1" i="1" dirty="0" err="1">
                <a:latin typeface="+mj-lt"/>
                <a:hlinkClick r:id="rId4"/>
              </a:rPr>
              <a:t>імен</a:t>
            </a:r>
            <a:r>
              <a:rPr lang="ru-RU" dirty="0">
                <a:latin typeface="+mj-lt"/>
              </a:rPr>
              <a:t> – </a:t>
            </a:r>
            <a:r>
              <a:rPr lang="ru-RU" dirty="0" err="1">
                <a:latin typeface="+mj-lt"/>
              </a:rPr>
              <a:t>це</a:t>
            </a:r>
            <a:r>
              <a:rPr lang="ru-RU" dirty="0">
                <a:latin typeface="+mj-lt"/>
              </a:rPr>
              <a:t> адреса типу. </a:t>
            </a:r>
          </a:p>
          <a:p>
            <a:pPr lvl="1"/>
            <a:r>
              <a:rPr lang="ru-RU" dirty="0" err="1">
                <a:latin typeface="+mj-lt"/>
              </a:rPr>
              <a:t>Механізм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унікальної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ідентифікації</a:t>
            </a:r>
            <a:r>
              <a:rPr lang="ru-RU" dirty="0">
                <a:latin typeface="+mj-lt"/>
              </a:rPr>
              <a:t> типу через </a:t>
            </a:r>
            <a:r>
              <a:rPr lang="ru-RU" dirty="0" err="1">
                <a:latin typeface="+mj-lt"/>
              </a:rPr>
              <a:t>його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повну</a:t>
            </a:r>
            <a:r>
              <a:rPr lang="ru-RU" dirty="0">
                <a:latin typeface="+mj-lt"/>
              </a:rPr>
              <a:t> адресу, а не просто </a:t>
            </a:r>
            <a:r>
              <a:rPr lang="ru-RU" dirty="0" err="1">
                <a:latin typeface="+mj-lt"/>
              </a:rPr>
              <a:t>коротку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назву</a:t>
            </a:r>
            <a:r>
              <a:rPr lang="ru-RU" dirty="0">
                <a:latin typeface="+mj-lt"/>
              </a:rPr>
              <a:t>.</a:t>
            </a:r>
          </a:p>
          <a:p>
            <a:pPr lvl="1"/>
            <a:r>
              <a:rPr lang="ru-RU" dirty="0" err="1">
                <a:latin typeface="+mj-lt"/>
              </a:rPr>
              <a:t>Наприклад</a:t>
            </a:r>
            <a:r>
              <a:rPr lang="ru-RU" dirty="0">
                <a:latin typeface="+mj-lt"/>
              </a:rPr>
              <a:t>, в .NET </a:t>
            </a:r>
            <a:r>
              <a:rPr lang="ru-RU" dirty="0" err="1">
                <a:latin typeface="+mj-lt"/>
              </a:rPr>
              <a:t>Core</a:t>
            </a:r>
            <a:r>
              <a:rPr lang="ru-RU" dirty="0">
                <a:latin typeface="+mj-lt"/>
              </a:rPr>
              <a:t> интерфейс </a:t>
            </a:r>
            <a:r>
              <a:rPr lang="ru-RU" dirty="0" err="1">
                <a:latin typeface="+mj-lt"/>
              </a:rPr>
              <a:t>IActionFilter</a:t>
            </a:r>
            <a:r>
              <a:rPr lang="ru-RU" dirty="0">
                <a:latin typeface="+mj-lt"/>
              </a:rPr>
              <a:t> з простору </a:t>
            </a:r>
            <a:r>
              <a:rPr lang="ru-RU" dirty="0" err="1">
                <a:latin typeface="+mj-lt"/>
              </a:rPr>
              <a:t>імен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System.Web.Mvc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відраізняється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від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інтерфейсу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IActionFilter</a:t>
            </a:r>
            <a:r>
              <a:rPr lang="ru-RU" dirty="0">
                <a:latin typeface="+mj-lt"/>
              </a:rPr>
              <a:t> з простору </a:t>
            </a:r>
            <a:r>
              <a:rPr lang="ru-RU" dirty="0" err="1">
                <a:latin typeface="+mj-lt"/>
              </a:rPr>
              <a:t>імен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System.Web.Http.Filters</a:t>
            </a:r>
            <a:r>
              <a:rPr lang="ru-RU" dirty="0">
                <a:latin typeface="+mj-lt"/>
              </a:rPr>
              <a:t>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AB2552-E66C-41E9-9AED-2BB161CA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045B9-9AB5-4B9E-AC10-D1BFF9DCF8E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800385-F0D8-4B2A-A320-6B917F24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16638C-D5B6-4048-B988-0481D7AB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10</a:t>
            </a:fld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495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0D274-5071-4E20-8245-165B2542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Перший додаток (проект </a:t>
            </a:r>
            <a:r>
              <a:rPr lang="en-US" b="1" dirty="0"/>
              <a:t>AssemblyVsNamespace</a:t>
            </a:r>
            <a:r>
              <a:rPr lang="uk-UA" b="1" dirty="0"/>
              <a:t>)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22CD1F-207F-4DC1-946E-993D9F468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746" y="3058160"/>
            <a:ext cx="4615814" cy="3114040"/>
          </a:xfrm>
        </p:spPr>
        <p:txBody>
          <a:bodyPr/>
          <a:lstStyle/>
          <a:p>
            <a:r>
              <a:rPr lang="uk-UA" dirty="0">
                <a:latin typeface="+mj-lt"/>
              </a:rPr>
              <a:t>Завдання:</a:t>
            </a:r>
          </a:p>
          <a:p>
            <a:pPr lvl="1"/>
            <a:r>
              <a:rPr lang="uk-UA" dirty="0">
                <a:latin typeface="+mj-lt"/>
              </a:rPr>
              <a:t>Показати вивід текст у консоль</a:t>
            </a:r>
          </a:p>
          <a:p>
            <a:pPr lvl="1"/>
            <a:r>
              <a:rPr lang="uk-UA" dirty="0">
                <a:latin typeface="+mj-lt"/>
              </a:rPr>
              <a:t>Порівняти дані про збірку та про простір імен для одного типу </a:t>
            </a:r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177999-0685-439A-A4BF-341DB60B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B204-8793-4ED7-99AA-C7856551A38C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A380B6-35BB-44FC-B8C6-26A55909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074F10-E771-4C3E-8F34-EACFF116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11</a:t>
            </a:fld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2ED769F-92A0-4355-86D2-8DF208B7B47D}"/>
              </a:ext>
            </a:extLst>
          </p:cNvPr>
          <p:cNvSpPr/>
          <p:nvPr/>
        </p:nvSpPr>
        <p:spPr>
          <a:xfrm>
            <a:off x="441325" y="1383526"/>
            <a:ext cx="6789421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тип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Console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для вводу-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виводу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в консоль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тип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Type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для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отримання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даних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про тип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System.Reflection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рефлексія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для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отримання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збірки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System.Text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для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узгодження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кодування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тексту 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в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редакторі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(UTF-8) та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консолі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(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chcp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1251)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AssemblyVsNamespace</a:t>
            </a:r>
            <a:r>
              <a:rPr lang="uk-U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Program</a:t>
            </a:r>
            <a:r>
              <a:rPr lang="uk-UA" sz="14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узгоджуємо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кодування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для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виводу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букви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і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Console.OutputEncoding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Encoding.UTF8;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вивід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тексту з переходом на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новий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рядок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Привіт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, </a:t>
            </a:r>
            <a:r>
              <a:rPr lang="ru-RU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світ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!"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змінна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, яка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описує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тип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Console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Type t =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(Console);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отримуємо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збірку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, в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якій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знаходиться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опис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типу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Assembly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Assembly.GetAssembly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виводимо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дані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про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збірку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та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простір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імен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Збірка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: {0}"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assem.FullName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Простір </a:t>
            </a:r>
            <a:r>
              <a:rPr lang="ru-RU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імен</a:t>
            </a:r>
            <a:r>
              <a:rPr lang="ru-RU" sz="1400" dirty="0">
                <a:solidFill>
                  <a:srgbClr val="A31515"/>
                </a:solidFill>
                <a:latin typeface="Consolas" panose="020B0609020204030204" pitchFamily="49" charset="0"/>
              </a:rPr>
              <a:t>: {0}"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      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ru-RU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щоб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вікно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консолі</a:t>
            </a:r>
            <a:r>
              <a:rPr lang="ru-RU" sz="1400" dirty="0">
                <a:solidFill>
                  <a:srgbClr val="008000"/>
                </a:solidFill>
                <a:latin typeface="Consolas" panose="020B0609020204030204" pitchFamily="49" charset="0"/>
              </a:rPr>
              <a:t> не </a:t>
            </a:r>
            <a:r>
              <a:rPr lang="ru-RU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закрилось</a:t>
            </a:r>
            <a:endParaRPr lang="ru-RU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ru-RU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ru-RU" sz="3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4680C1-C331-4B19-A7C3-3D6EFBCA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216" y="1458436"/>
            <a:ext cx="4743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1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F110E-49D6-444C-8DF3-7A530833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Імпорт</a:t>
            </a:r>
            <a:r>
              <a:rPr lang="ru-RU" b="1" dirty="0"/>
              <a:t> простору </a:t>
            </a:r>
            <a:r>
              <a:rPr lang="ru-RU" b="1" dirty="0" err="1"/>
              <a:t>імен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D1225C-88AF-4F70-84EF-8873DDACD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9102" y="1600200"/>
            <a:ext cx="3026658" cy="4572000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j-lt"/>
              </a:rPr>
              <a:t>Закоментуємо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простір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імен</a:t>
            </a:r>
            <a:r>
              <a:rPr lang="ru-RU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System.Text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для подальшого його імпорту</a:t>
            </a:r>
            <a:endParaRPr lang="ru-RU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Можна </a:t>
            </a:r>
            <a:r>
              <a:rPr lang="ru-RU" dirty="0" err="1">
                <a:latin typeface="+mj-lt"/>
              </a:rPr>
              <a:t>використати</a:t>
            </a:r>
            <a:r>
              <a:rPr lang="ru-RU" dirty="0">
                <a:latin typeface="+mj-lt"/>
              </a:rPr>
              <a:t> команду </a:t>
            </a:r>
            <a:r>
              <a:rPr lang="en-US" b="1" dirty="0">
                <a:latin typeface="+mj-lt"/>
              </a:rPr>
              <a:t>Ctrl + </a:t>
            </a:r>
            <a:r>
              <a:rPr lang="uk-UA" b="1" dirty="0">
                <a:latin typeface="+mj-lt"/>
              </a:rPr>
              <a:t>«</a:t>
            </a:r>
            <a:r>
              <a:rPr lang="en-US" b="1" dirty="0">
                <a:latin typeface="+mj-lt"/>
              </a:rPr>
              <a:t>.</a:t>
            </a:r>
            <a:r>
              <a:rPr lang="uk-UA" b="1" dirty="0">
                <a:latin typeface="+mj-lt"/>
              </a:rPr>
              <a:t>»</a:t>
            </a:r>
            <a:r>
              <a:rPr lang="en-US" b="1" dirty="0">
                <a:latin typeface="+mj-lt"/>
              </a:rPr>
              <a:t> 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229072-8227-44F7-A3C3-2CB3C94F9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B204-8793-4ED7-99AA-C7856551A38C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9F7DC1-0679-4D1C-AD19-72371F80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2EA2DD-6056-4F07-8260-C660BBE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12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ED02F6-3E10-48F7-B069-364548B2A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546"/>
          <a:stretch/>
        </p:blipFill>
        <p:spPr>
          <a:xfrm>
            <a:off x="254000" y="1600200"/>
            <a:ext cx="851510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EC304F-07EE-43C4-9EC4-E27C4E54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Зв’язані </a:t>
            </a:r>
            <a:r>
              <a:rPr lang="ru-RU" b="1" dirty="0" err="1"/>
              <a:t>збірки</a:t>
            </a:r>
            <a:r>
              <a:rPr lang="ru-RU" b="1" dirty="0"/>
              <a:t> та </a:t>
            </a:r>
            <a:r>
              <a:rPr lang="ru-RU" b="1" dirty="0" err="1"/>
              <a:t>простори</a:t>
            </a:r>
            <a:r>
              <a:rPr lang="ru-RU" b="1" dirty="0"/>
              <a:t> </a:t>
            </a:r>
            <a:r>
              <a:rPr lang="ru-RU" b="1" dirty="0" err="1"/>
              <a:t>імен</a:t>
            </a:r>
            <a:r>
              <a:rPr lang="ru-UA" b="1" dirty="0"/>
              <a:t> (</a:t>
            </a:r>
            <a:r>
              <a:rPr lang="ru-RU" b="1" dirty="0"/>
              <a:t>Вид → Обозреватель объектов</a:t>
            </a:r>
            <a:r>
              <a:rPr lang="ru-UA" b="1" dirty="0"/>
              <a:t>)</a:t>
            </a:r>
            <a:endParaRPr lang="ru-RU" b="1" dirty="0"/>
          </a:p>
        </p:txBody>
      </p:sp>
      <p:sp>
        <p:nvSpPr>
          <p:cNvPr id="2" name="Текс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267" b="1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9" y="1370233"/>
            <a:ext cx="11041227" cy="5354417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C7F8658E-611F-45B0-B2D1-A4C2D10C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FA9CD-C8E2-404A-84D5-CE33F3C6F236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B19313-B18E-4E13-AD9E-8C9360D2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505E87-8C92-4F00-81FF-987ED7AC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982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EC304F-07EE-43C4-9EC4-E27C4E54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Зв’язані </a:t>
            </a:r>
            <a:r>
              <a:rPr lang="ru-RU" b="1" dirty="0" err="1"/>
              <a:t>збірки</a:t>
            </a:r>
            <a:r>
              <a:rPr lang="ru-RU" b="1" dirty="0"/>
              <a:t> та </a:t>
            </a:r>
            <a:r>
              <a:rPr lang="ru-RU" b="1" dirty="0" err="1"/>
              <a:t>простори</a:t>
            </a:r>
            <a:r>
              <a:rPr lang="ru-RU" b="1" dirty="0"/>
              <a:t> </a:t>
            </a:r>
            <a:r>
              <a:rPr lang="ru-RU" b="1" dirty="0" err="1"/>
              <a:t>імен</a:t>
            </a:r>
            <a:r>
              <a:rPr lang="en-US" b="1" dirty="0"/>
              <a:t>. </a:t>
            </a:r>
            <a:r>
              <a:rPr lang="ru-RU" b="1" dirty="0"/>
              <a:t>Перегляд </a:t>
            </a:r>
            <a:r>
              <a:rPr lang="ru-RU" b="1" dirty="0" err="1"/>
              <a:t>просторів</a:t>
            </a:r>
            <a:r>
              <a:rPr lang="ru-RU" b="1" dirty="0"/>
              <a:t> </a:t>
            </a:r>
            <a:r>
              <a:rPr lang="ru-RU" b="1" dirty="0" err="1"/>
              <a:t>імен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3E6CA5-70B8-425E-B623-F000EE470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5438722"/>
            <a:ext cx="3417655" cy="1012878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>
                <a:latin typeface="+mj-lt"/>
              </a:rPr>
              <a:t>Тепер</a:t>
            </a:r>
            <a:r>
              <a:rPr lang="ru-RU" dirty="0">
                <a:latin typeface="+mj-lt"/>
              </a:rPr>
              <a:t> панель </a:t>
            </a:r>
            <a:r>
              <a:rPr lang="ru-RU" dirty="0" err="1">
                <a:latin typeface="+mj-lt"/>
              </a:rPr>
              <a:t>Object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Browser</a:t>
            </a:r>
            <a:r>
              <a:rPr lang="ru-RU" dirty="0">
                <a:latin typeface="+mj-lt"/>
              </a:rPr>
              <a:t>   (Обозреватель объектов) </a:t>
            </a:r>
            <a:r>
              <a:rPr lang="ru-RU" dirty="0" err="1">
                <a:latin typeface="+mj-lt"/>
              </a:rPr>
              <a:t>відображає</a:t>
            </a:r>
            <a:r>
              <a:rPr lang="ru-RU" dirty="0">
                <a:latin typeface="+mj-lt"/>
              </a:rPr>
              <a:t> типи, </a:t>
            </a:r>
            <a:r>
              <a:rPr lang="ru-RU" dirty="0" err="1">
                <a:latin typeface="+mj-lt"/>
              </a:rPr>
              <a:t>згруповані</a:t>
            </a:r>
            <a:r>
              <a:rPr lang="ru-RU" dirty="0">
                <a:latin typeface="+mj-lt"/>
              </a:rPr>
              <a:t> за </a:t>
            </a:r>
            <a:r>
              <a:rPr lang="ru-RU" dirty="0" err="1">
                <a:latin typeface="+mj-lt"/>
              </a:rPr>
              <a:t>збірками</a:t>
            </a:r>
            <a:r>
              <a:rPr lang="ru-RU" dirty="0">
                <a:latin typeface="+mj-lt"/>
              </a:rPr>
              <a:t>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3AA98F-503F-4938-A30A-3DB14D03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2D867-98B5-446C-AD8A-AE2CA369C845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3AEA9A-446E-413E-8137-0F781E40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D518E9-687E-43A0-BB59-6469FF25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14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CEE989-D007-4F65-AAF6-0140E5EF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13" y="1419277"/>
            <a:ext cx="7532985" cy="5445224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2017D33-AB3D-45A4-88D2-568F58D27045}"/>
              </a:ext>
            </a:extLst>
          </p:cNvPr>
          <p:cNvGrpSpPr/>
          <p:nvPr/>
        </p:nvGrpSpPr>
        <p:grpSpPr>
          <a:xfrm>
            <a:off x="143338" y="1419277"/>
            <a:ext cx="4379217" cy="3929936"/>
            <a:chOff x="107503" y="1064458"/>
            <a:chExt cx="3284413" cy="294745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4B235BB-6934-48EA-BA08-A405D973D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81" t="11765" r="79608" b="54379"/>
            <a:stretch/>
          </p:blipFill>
          <p:spPr>
            <a:xfrm>
              <a:off x="107503" y="1064458"/>
              <a:ext cx="3284413" cy="2947452"/>
            </a:xfrm>
            <a:prstGeom prst="rect">
              <a:avLst/>
            </a:prstGeom>
          </p:spPr>
        </p:pic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9C7E025D-7EEC-4692-86F1-0E591B466436}"/>
                </a:ext>
              </a:extLst>
            </p:cNvPr>
            <p:cNvCxnSpPr/>
            <p:nvPr/>
          </p:nvCxnSpPr>
          <p:spPr>
            <a:xfrm flipH="1">
              <a:off x="971600" y="1525538"/>
              <a:ext cx="1728192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64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Головні</a:t>
            </a:r>
            <a:r>
              <a:rPr lang="ru-RU" b="1" dirty="0"/>
              <a:t> </a:t>
            </a:r>
            <a:r>
              <a:rPr lang="ru-RU" b="1" dirty="0" err="1"/>
              <a:t>компоненти</a:t>
            </a:r>
            <a:r>
              <a:rPr lang="ru-RU" b="1" dirty="0"/>
              <a:t> .</a:t>
            </a:r>
            <a:r>
              <a:rPr lang="en-US" b="1" dirty="0"/>
              <a:t>NET Framework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198" y="1600200"/>
            <a:ext cx="6719002" cy="4572000"/>
          </a:xfrm>
        </p:spPr>
        <p:txBody>
          <a:bodyPr>
            <a:normAutofit/>
          </a:bodyPr>
          <a:lstStyle/>
          <a:p>
            <a:r>
              <a:rPr lang="en-US" b="1" i="1" dirty="0">
                <a:latin typeface="+mj-lt"/>
              </a:rPr>
              <a:t>Common Type System (CTS)</a:t>
            </a:r>
            <a:r>
              <a:rPr lang="en-US" dirty="0">
                <a:latin typeface="+mj-lt"/>
              </a:rPr>
              <a:t> – </a:t>
            </a:r>
            <a:r>
              <a:rPr lang="ru-UA" dirty="0">
                <a:latin typeface="+mj-lt"/>
              </a:rPr>
              <a:t>с</a:t>
            </a:r>
            <a:r>
              <a:rPr lang="ru-RU" dirty="0" err="1">
                <a:latin typeface="+mj-lt"/>
              </a:rPr>
              <a:t>пецифікація</a:t>
            </a:r>
            <a:r>
              <a:rPr lang="ru-UA" dirty="0">
                <a:latin typeface="+mj-lt"/>
              </a:rPr>
              <a:t>, </a:t>
            </a:r>
            <a:r>
              <a:rPr lang="ru-RU" dirty="0">
                <a:latin typeface="+mj-lt"/>
              </a:rPr>
              <a:t>я</a:t>
            </a:r>
            <a:r>
              <a:rPr lang="ru-UA" dirty="0">
                <a:latin typeface="+mj-lt"/>
              </a:rPr>
              <a:t>к</a:t>
            </a:r>
            <a:r>
              <a:rPr lang="ru-RU" dirty="0">
                <a:latin typeface="+mj-lt"/>
              </a:rPr>
              <a:t>а </a:t>
            </a:r>
            <a:r>
              <a:rPr lang="ru-RU" dirty="0" err="1">
                <a:latin typeface="+mj-lt"/>
              </a:rPr>
              <a:t>описує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всі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можливі</a:t>
            </a:r>
            <a:r>
              <a:rPr lang="ru-RU" dirty="0">
                <a:latin typeface="+mj-lt"/>
              </a:rPr>
              <a:t> типи </a:t>
            </a:r>
            <a:r>
              <a:rPr lang="ru-RU" dirty="0" err="1">
                <a:latin typeface="+mj-lt"/>
              </a:rPr>
              <a:t>даних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програмні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конструкції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що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підтримуються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середовищем</a:t>
            </a:r>
            <a:r>
              <a:rPr lang="ru-RU" dirty="0">
                <a:latin typeface="+mj-lt"/>
              </a:rPr>
              <a:t>.</a:t>
            </a:r>
          </a:p>
          <a:p>
            <a:pPr lvl="1"/>
            <a:r>
              <a:rPr lang="ru-UA" dirty="0">
                <a:latin typeface="+mj-lt"/>
              </a:rPr>
              <a:t>У </a:t>
            </a:r>
            <a:r>
              <a:rPr lang="ru-RU" dirty="0">
                <a:latin typeface="+mj-lt"/>
              </a:rPr>
              <a:t>н</a:t>
            </a:r>
            <a:r>
              <a:rPr lang="uk-UA" dirty="0">
                <a:latin typeface="+mj-lt"/>
              </a:rPr>
              <a:t>і</a:t>
            </a:r>
            <a:r>
              <a:rPr lang="ru-RU" dirty="0">
                <a:latin typeface="+mj-lt"/>
              </a:rPr>
              <a:t>й</a:t>
            </a:r>
            <a:r>
              <a:rPr lang="ru-UA" dirty="0">
                <a:latin typeface="+mj-lt"/>
              </a:rPr>
              <a:t> </a:t>
            </a:r>
            <a:r>
              <a:rPr lang="uk-UA" dirty="0">
                <a:latin typeface="+mj-lt"/>
              </a:rPr>
              <a:t>п</a:t>
            </a:r>
            <a:r>
              <a:rPr lang="ru-RU" dirty="0">
                <a:latin typeface="+mj-lt"/>
              </a:rPr>
              <a:t>оказано, як </a:t>
            </a:r>
            <a:r>
              <a:rPr lang="ru-RU" dirty="0" err="1">
                <a:latin typeface="+mj-lt"/>
              </a:rPr>
              <a:t>сутності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можуть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взаємодіяти</a:t>
            </a:r>
            <a:r>
              <a:rPr lang="ru-RU" dirty="0">
                <a:latin typeface="+mj-lt"/>
              </a:rPr>
              <a:t> та як вони </a:t>
            </a:r>
            <a:r>
              <a:rPr lang="ru-RU" dirty="0" err="1">
                <a:latin typeface="+mj-lt"/>
              </a:rPr>
              <a:t>представлені</a:t>
            </a:r>
            <a:r>
              <a:rPr lang="ru-RU" dirty="0">
                <a:latin typeface="+mj-lt"/>
              </a:rPr>
              <a:t> у </a:t>
            </a:r>
            <a:r>
              <a:rPr lang="ru-RU" dirty="0" err="1">
                <a:latin typeface="+mj-lt"/>
              </a:rPr>
              <a:t>вигляді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метаданих</a:t>
            </a:r>
            <a:r>
              <a:rPr lang="ru-RU" dirty="0">
                <a:latin typeface="+mj-lt"/>
              </a:rPr>
              <a:t> .</a:t>
            </a:r>
            <a:r>
              <a:rPr lang="en-US" dirty="0">
                <a:latin typeface="+mj-lt"/>
              </a:rPr>
              <a:t>NET.</a:t>
            </a:r>
          </a:p>
          <a:p>
            <a:r>
              <a:rPr lang="en-US" b="1" i="1" dirty="0">
                <a:latin typeface="+mj-lt"/>
              </a:rPr>
              <a:t>Common Language Specification (CLS)</a:t>
            </a:r>
            <a:r>
              <a:rPr lang="en-US" dirty="0">
                <a:latin typeface="+mj-lt"/>
              </a:rPr>
              <a:t> – </a:t>
            </a:r>
            <a:r>
              <a:rPr lang="ru-RU" dirty="0" err="1">
                <a:latin typeface="+mj-lt"/>
              </a:rPr>
              <a:t>описує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підмножину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спільних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типів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програмних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конструкцій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які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повинні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підтримувати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всі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мови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програмування</a:t>
            </a:r>
            <a:endParaRPr lang="ru-RU" dirty="0">
              <a:latin typeface="+mj-lt"/>
            </a:endParaRPr>
          </a:p>
          <a:p>
            <a:pPr lvl="1"/>
            <a:r>
              <a:rPr lang="ru-RU" dirty="0" err="1">
                <a:latin typeface="+mj-lt"/>
              </a:rPr>
              <a:t>Якщо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створювані</a:t>
            </a:r>
            <a:r>
              <a:rPr lang="ru-RU" dirty="0">
                <a:latin typeface="+mj-lt"/>
              </a:rPr>
              <a:t> .</a:t>
            </a:r>
            <a:r>
              <a:rPr lang="en-US" dirty="0">
                <a:latin typeface="+mj-lt"/>
              </a:rPr>
              <a:t>NET-</a:t>
            </a:r>
            <a:r>
              <a:rPr lang="ru-RU" dirty="0">
                <a:latin typeface="+mj-lt"/>
              </a:rPr>
              <a:t>типи </a:t>
            </a:r>
            <a:r>
              <a:rPr lang="ru-RU" dirty="0" err="1">
                <a:latin typeface="+mj-lt"/>
              </a:rPr>
              <a:t>відповідають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CLS, </a:t>
            </a:r>
            <a:r>
              <a:rPr lang="ru-RU" dirty="0">
                <a:latin typeface="+mj-lt"/>
              </a:rPr>
              <a:t>ними </a:t>
            </a:r>
            <a:r>
              <a:rPr lang="ru-RU" dirty="0" err="1">
                <a:latin typeface="+mj-lt"/>
              </a:rPr>
              <a:t>можуть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користуватись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усі</a:t>
            </a:r>
            <a:r>
              <a:rPr lang="ru-RU" dirty="0">
                <a:latin typeface="+mj-lt"/>
              </a:rPr>
              <a:t> .</a:t>
            </a:r>
            <a:r>
              <a:rPr lang="en-US" dirty="0">
                <a:latin typeface="+mj-lt"/>
              </a:rPr>
              <a:t>NET-</a:t>
            </a:r>
            <a:r>
              <a:rPr lang="ru-RU" dirty="0" err="1">
                <a:latin typeface="+mj-lt"/>
              </a:rPr>
              <a:t>мови</a:t>
            </a:r>
            <a:endParaRPr lang="ru-RU" dirty="0">
              <a:latin typeface="+mj-lt"/>
            </a:endParaRPr>
          </a:p>
          <a:p>
            <a:pPr lvl="1"/>
            <a:r>
              <a:rPr lang="ru-RU" dirty="0" err="1">
                <a:latin typeface="+mj-lt"/>
              </a:rPr>
              <a:t>Інакше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гарантувати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можливість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взаємодії</a:t>
            </a:r>
            <a:r>
              <a:rPr lang="ru-RU" dirty="0">
                <a:latin typeface="+mj-lt"/>
              </a:rPr>
              <a:t> з такою </a:t>
            </a:r>
            <a:r>
              <a:rPr lang="ru-RU" dirty="0" err="1">
                <a:latin typeface="+mj-lt"/>
              </a:rPr>
              <a:t>бібліотекою</a:t>
            </a:r>
            <a:r>
              <a:rPr lang="ru-RU" dirty="0">
                <a:latin typeface="+mj-lt"/>
              </a:rPr>
              <a:t> коду </a:t>
            </a:r>
            <a:r>
              <a:rPr lang="ru-RU" dirty="0" err="1">
                <a:latin typeface="+mj-lt"/>
              </a:rPr>
              <a:t>неможливо</a:t>
            </a:r>
            <a:endParaRPr lang="ru-RU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Можна </a:t>
            </a:r>
            <a:r>
              <a:rPr lang="ru-RU" dirty="0" err="1">
                <a:latin typeface="+mj-lt"/>
              </a:rPr>
              <a:t>вказати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компілятору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щоб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перевірив</a:t>
            </a:r>
            <a:r>
              <a:rPr lang="ru-RU" dirty="0">
                <a:latin typeface="+mj-lt"/>
              </a:rPr>
              <a:t> код на </a:t>
            </a:r>
            <a:r>
              <a:rPr lang="ru-RU" dirty="0" err="1">
                <a:latin typeface="+mj-lt"/>
              </a:rPr>
              <a:t>відповідність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CLS</a:t>
            </a:r>
            <a:endParaRPr lang="ru-RU" dirty="0">
              <a:latin typeface="+mj-lt"/>
            </a:endParaRPr>
          </a:p>
          <a:p>
            <a:pPr lvl="1"/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15</a:t>
            </a:fld>
            <a:endParaRPr lang="ru-RU" dirty="0">
              <a:latin typeface="+mj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87DCF0-E884-4E74-9D56-157D38CE9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1" t="22322" r="3447" b="6458"/>
          <a:stretch/>
        </p:blipFill>
        <p:spPr>
          <a:xfrm>
            <a:off x="171232" y="1600199"/>
            <a:ext cx="4996967" cy="23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0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Спільна система </a:t>
            </a:r>
            <a:r>
              <a:rPr lang="ru-RU" b="1" dirty="0" err="1"/>
              <a:t>типів</a:t>
            </a:r>
            <a:r>
              <a:rPr lang="ru-RU" b="1" dirty="0"/>
              <a:t>. Вбудовані типи </a:t>
            </a:r>
            <a:r>
              <a:rPr lang="ru-RU" b="1" dirty="0" err="1"/>
              <a:t>даних</a:t>
            </a:r>
            <a:r>
              <a:rPr lang="ru-RU" b="1" dirty="0"/>
              <a:t> </a:t>
            </a:r>
            <a:r>
              <a:rPr lang="en-US" b="1" dirty="0"/>
              <a:t>CTS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16</a:t>
            </a:fld>
            <a:endParaRPr lang="ru-RU" dirty="0">
              <a:latin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58F991-44F5-4CEB-AA33-5066918F5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B57EAB-E0A7-45D2-91F1-0CBF648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78" y="1373005"/>
            <a:ext cx="8647752" cy="53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EDCCB8-19D7-4869-A256-AD7BF871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Типи .</a:t>
            </a:r>
            <a:r>
              <a:rPr lang="en-US" b="1" dirty="0"/>
              <a:t>NET</a:t>
            </a:r>
            <a:r>
              <a:rPr lang="uk-UA" b="1" dirty="0"/>
              <a:t> та </a:t>
            </a:r>
            <a:r>
              <a:rPr lang="ru-RU" b="1" dirty="0" err="1"/>
              <a:t>ключові</a:t>
            </a:r>
            <a:r>
              <a:rPr lang="ru-RU" b="1" dirty="0"/>
              <a:t> слова </a:t>
            </a:r>
            <a:r>
              <a:rPr lang="en-US" b="1" dirty="0"/>
              <a:t>C# 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64E2AA-4535-4835-81DA-FB674382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720" y="1600200"/>
            <a:ext cx="5679440" cy="4572000"/>
          </a:xfrm>
        </p:spPr>
        <p:txBody>
          <a:bodyPr/>
          <a:lstStyle/>
          <a:p>
            <a:r>
              <a:rPr lang="ru-RU" dirty="0" err="1">
                <a:latin typeface="+mj-lt"/>
              </a:rPr>
              <a:t>Всі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ключові</a:t>
            </a:r>
            <a:r>
              <a:rPr lang="ru-RU" dirty="0">
                <a:latin typeface="+mj-lt"/>
              </a:rPr>
              <a:t> слова </a:t>
            </a:r>
            <a:r>
              <a:rPr lang="ru-RU" dirty="0" err="1">
                <a:latin typeface="+mj-lt"/>
              </a:rPr>
              <a:t>типів</a:t>
            </a:r>
            <a:r>
              <a:rPr lang="ru-RU" dirty="0">
                <a:latin typeface="+mj-lt"/>
              </a:rPr>
              <a:t> у C# є </a:t>
            </a:r>
            <a:r>
              <a:rPr lang="ru-RU" dirty="0" err="1">
                <a:latin typeface="+mj-lt"/>
              </a:rPr>
              <a:t>псевдонімами</a:t>
            </a:r>
            <a:r>
              <a:rPr lang="ru-RU" dirty="0">
                <a:latin typeface="+mj-lt"/>
              </a:rPr>
              <a:t>  для </a:t>
            </a:r>
            <a:r>
              <a:rPr lang="ru-RU" dirty="0" err="1">
                <a:latin typeface="+mj-lt"/>
              </a:rPr>
              <a:t>типів</a:t>
            </a:r>
            <a:r>
              <a:rPr lang="ru-RU" dirty="0">
                <a:latin typeface="+mj-lt"/>
              </a:rPr>
              <a:t> .NET у </a:t>
            </a:r>
            <a:r>
              <a:rPr lang="ru-RU" dirty="0" err="1">
                <a:latin typeface="+mj-lt"/>
              </a:rPr>
              <a:t>збірці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бібліотеки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класів</a:t>
            </a:r>
            <a:r>
              <a:rPr lang="ru-RU" dirty="0">
                <a:latin typeface="+mj-lt"/>
              </a:rPr>
              <a:t>.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B76D1F-76C0-4353-B689-EB6CFCCA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8AB204-8793-4ED7-99AA-C7856551A38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02.09.2020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240C38-FDE6-466D-A471-FCB4A293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@Марченко С.В., ЧДБК, 2020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CDF000-CE16-4AA9-B124-F9E7E2DC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F54DE5-C571-48E8-A5BC-B369434E2F4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D16878-376F-431D-9530-C4247D5A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1386663"/>
            <a:ext cx="4804064" cy="20423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2EEE23-D005-404C-B586-A396E783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3470613"/>
            <a:ext cx="8188960" cy="32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4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Спільна система </a:t>
            </a:r>
            <a:r>
              <a:rPr lang="ru-RU" b="1" dirty="0" err="1"/>
              <a:t>типів</a:t>
            </a:r>
            <a:r>
              <a:rPr lang="ru-RU" b="1" dirty="0"/>
              <a:t>. </a:t>
            </a:r>
            <a:r>
              <a:rPr lang="ru-RU" b="1" dirty="0" err="1"/>
              <a:t>Класи</a:t>
            </a:r>
            <a:r>
              <a:rPr lang="ru-RU" b="1" dirty="0"/>
              <a:t> та </a:t>
            </a:r>
            <a:r>
              <a:rPr lang="ru-RU" b="1" dirty="0" err="1"/>
              <a:t>інтерфейси</a:t>
            </a:r>
            <a:endParaRPr lang="ru-RU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0361886" cy="4572000"/>
          </a:xfrm>
        </p:spPr>
        <p:txBody>
          <a:bodyPr>
            <a:normAutofit/>
          </a:bodyPr>
          <a:lstStyle/>
          <a:p>
            <a:r>
              <a:rPr lang="ru-RU" b="1" i="1" dirty="0" err="1">
                <a:latin typeface="+mj-lt"/>
              </a:rPr>
              <a:t>Класи</a:t>
            </a:r>
            <a:r>
              <a:rPr lang="ru-RU" b="1" i="1" dirty="0">
                <a:latin typeface="+mj-lt"/>
              </a:rPr>
              <a:t> та </a:t>
            </a:r>
            <a:r>
              <a:rPr lang="ru-RU" b="1" i="1" dirty="0" err="1">
                <a:latin typeface="+mj-lt"/>
              </a:rPr>
              <a:t>їх</a:t>
            </a:r>
            <a:r>
              <a:rPr lang="ru-RU" b="1" i="1" dirty="0">
                <a:latin typeface="+mj-lt"/>
              </a:rPr>
              <a:t> характеристики </a:t>
            </a:r>
            <a:r>
              <a:rPr lang="ru-RU" dirty="0">
                <a:latin typeface="+mj-lt"/>
              </a:rPr>
              <a:t>(</a:t>
            </a:r>
            <a:r>
              <a:rPr lang="ru-RU" dirty="0" err="1">
                <a:latin typeface="+mj-lt"/>
              </a:rPr>
              <a:t>запечатаність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реалізація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інтерфейсів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абстрактність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видимість</a:t>
            </a:r>
            <a:r>
              <a:rPr lang="ru-RU" dirty="0">
                <a:latin typeface="+mj-lt"/>
              </a:rPr>
              <a:t>)</a:t>
            </a:r>
          </a:p>
          <a:p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  <a:p>
            <a:r>
              <a:rPr lang="ru-RU" b="1" i="1" dirty="0" err="1">
                <a:latin typeface="+mj-lt"/>
              </a:rPr>
              <a:t>Інтерфейси</a:t>
            </a:r>
            <a:r>
              <a:rPr lang="ru-RU" dirty="0">
                <a:latin typeface="+mj-lt"/>
              </a:rPr>
              <a:t> — </a:t>
            </a:r>
            <a:r>
              <a:rPr lang="ru-RU" dirty="0" err="1">
                <a:latin typeface="+mj-lt"/>
              </a:rPr>
              <a:t>це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іменовані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колекції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визначень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абстрактних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членів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які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можуть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підтримуватись</a:t>
            </a:r>
            <a:r>
              <a:rPr lang="ru-RU" dirty="0">
                <a:latin typeface="+mj-lt"/>
              </a:rPr>
              <a:t> (бути </a:t>
            </a:r>
            <a:r>
              <a:rPr lang="ru-RU" dirty="0" err="1">
                <a:latin typeface="+mj-lt"/>
              </a:rPr>
              <a:t>реалізованими</a:t>
            </a:r>
            <a:r>
              <a:rPr lang="ru-RU" dirty="0">
                <a:latin typeface="+mj-lt"/>
              </a:rPr>
              <a:t>) в </a:t>
            </a:r>
            <a:r>
              <a:rPr lang="ru-RU" dirty="0" err="1">
                <a:latin typeface="+mj-lt"/>
              </a:rPr>
              <a:t>заданому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класі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або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структурі</a:t>
            </a:r>
            <a:r>
              <a:rPr lang="ru-RU" dirty="0">
                <a:latin typeface="+mj-lt"/>
              </a:rPr>
              <a:t>.</a:t>
            </a:r>
          </a:p>
          <a:p>
            <a:pPr lvl="1"/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18</a:t>
            </a:fld>
            <a:endParaRPr lang="ru-RU" dirty="0">
              <a:latin typeface="+mj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43D845-2AE9-444B-B25A-DC2ED5477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744" y="4703339"/>
            <a:ext cx="4916676" cy="16254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EA40D7-CC43-46A1-A200-0CA201989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81" y="2069921"/>
            <a:ext cx="3576320" cy="17342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85A1163-D625-4FD5-AD78-397B5E68D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578" y="7071411"/>
            <a:ext cx="5959229" cy="28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Спільна система </a:t>
            </a:r>
            <a:r>
              <a:rPr lang="ru-RU" b="1" dirty="0" err="1"/>
              <a:t>типів</a:t>
            </a:r>
            <a:r>
              <a:rPr lang="ru-RU" b="1" dirty="0"/>
              <a:t>. Структури та </a:t>
            </a:r>
            <a:r>
              <a:rPr lang="ru-RU" b="1" dirty="0" err="1"/>
              <a:t>перелічення</a:t>
            </a:r>
            <a:endParaRPr lang="ru-RU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структуру </a:t>
            </a:r>
            <a:r>
              <a:rPr lang="ru-RU" dirty="0" err="1">
                <a:latin typeface="+mj-lt"/>
              </a:rPr>
              <a:t>можна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вважати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полегшеним</a:t>
            </a:r>
            <a:r>
              <a:rPr lang="ru-RU" dirty="0">
                <a:latin typeface="+mj-lt"/>
              </a:rPr>
              <a:t> типом </a:t>
            </a:r>
            <a:r>
              <a:rPr lang="ru-RU" dirty="0" err="1">
                <a:latin typeface="+mj-lt"/>
              </a:rPr>
              <a:t>класу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який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має</a:t>
            </a:r>
            <a:r>
              <a:rPr lang="ru-RU" dirty="0">
                <a:latin typeface="+mj-lt"/>
              </a:rPr>
              <a:t> семантику на </a:t>
            </a:r>
            <a:r>
              <a:rPr lang="ru-RU" dirty="0" err="1">
                <a:latin typeface="+mj-lt"/>
              </a:rPr>
              <a:t>основі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значень</a:t>
            </a:r>
            <a:r>
              <a:rPr lang="ru-RU" dirty="0">
                <a:latin typeface="+mj-lt"/>
              </a:rPr>
              <a:t>.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9BD3B3BE-5F33-42C1-9844-C303EC807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838512" cy="4571999"/>
          </a:xfrm>
        </p:spPr>
        <p:txBody>
          <a:bodyPr/>
          <a:lstStyle/>
          <a:p>
            <a:r>
              <a:rPr lang="ru-RU" dirty="0" err="1">
                <a:latin typeface="+mj-lt"/>
              </a:rPr>
              <a:t>Перелічення</a:t>
            </a:r>
            <a:r>
              <a:rPr lang="ru-RU" dirty="0">
                <a:latin typeface="+mj-lt"/>
              </a:rPr>
              <a:t> — </a:t>
            </a:r>
            <a:r>
              <a:rPr lang="ru-RU" dirty="0" err="1">
                <a:latin typeface="+mj-lt"/>
              </a:rPr>
              <a:t>зручна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програмна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конструкція</a:t>
            </a:r>
            <a:r>
              <a:rPr lang="ru-RU" dirty="0">
                <a:latin typeface="+mj-lt"/>
              </a:rPr>
              <a:t>, яка </a:t>
            </a:r>
            <a:r>
              <a:rPr lang="ru-RU" dirty="0" err="1">
                <a:latin typeface="+mj-lt"/>
              </a:rPr>
              <a:t>дозволяє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групувати</a:t>
            </a:r>
            <a:r>
              <a:rPr lang="ru-RU" dirty="0">
                <a:latin typeface="+mj-lt"/>
              </a:rPr>
              <a:t> пари «</a:t>
            </a:r>
            <a:r>
              <a:rPr lang="ru-RU" dirty="0" err="1">
                <a:latin typeface="+mj-lt"/>
              </a:rPr>
              <a:t>назва-значення</a:t>
            </a:r>
            <a:r>
              <a:rPr lang="ru-RU" dirty="0">
                <a:latin typeface="+mj-lt"/>
              </a:rPr>
              <a:t>».</a:t>
            </a:r>
          </a:p>
          <a:p>
            <a:pPr lvl="1"/>
            <a:r>
              <a:rPr lang="ru-RU" dirty="0">
                <a:latin typeface="+mj-lt"/>
              </a:rPr>
              <a:t>За </a:t>
            </a:r>
            <a:r>
              <a:rPr lang="ru-RU" dirty="0" err="1">
                <a:latin typeface="+mj-lt"/>
              </a:rPr>
              <a:t>умовчанням</a:t>
            </a:r>
            <a:r>
              <a:rPr lang="ru-RU" dirty="0">
                <a:latin typeface="+mj-lt"/>
              </a:rPr>
              <a:t> для </a:t>
            </a:r>
            <a:r>
              <a:rPr lang="ru-RU" dirty="0" err="1">
                <a:latin typeface="+mj-lt"/>
              </a:rPr>
              <a:t>зберігання</a:t>
            </a:r>
            <a:r>
              <a:rPr lang="ru-RU" dirty="0">
                <a:latin typeface="+mj-lt"/>
              </a:rPr>
              <a:t> кожного </a:t>
            </a:r>
            <a:r>
              <a:rPr lang="ru-RU" dirty="0" err="1">
                <a:latin typeface="+mj-lt"/>
              </a:rPr>
              <a:t>елементу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виділяється</a:t>
            </a:r>
            <a:r>
              <a:rPr lang="ru-RU" dirty="0">
                <a:latin typeface="+mj-lt"/>
              </a:rPr>
              <a:t> блок </a:t>
            </a:r>
            <a:r>
              <a:rPr lang="ru-RU" dirty="0" err="1">
                <a:latin typeface="+mj-lt"/>
              </a:rPr>
              <a:t>пам’яті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відповідний</a:t>
            </a:r>
            <a:r>
              <a:rPr lang="ru-RU" dirty="0">
                <a:latin typeface="+mj-lt"/>
              </a:rPr>
              <a:t> 32-бітному </a:t>
            </a:r>
            <a:r>
              <a:rPr lang="ru-RU" dirty="0" err="1">
                <a:latin typeface="+mj-lt"/>
              </a:rPr>
              <a:t>цілому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проте</a:t>
            </a:r>
            <a:r>
              <a:rPr lang="ru-RU" dirty="0">
                <a:latin typeface="+mj-lt"/>
              </a:rPr>
              <a:t> за потреби </a:t>
            </a:r>
            <a:r>
              <a:rPr lang="ru-RU" dirty="0" err="1">
                <a:latin typeface="+mj-lt"/>
              </a:rPr>
              <a:t>це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змінити</a:t>
            </a:r>
            <a:r>
              <a:rPr lang="ru-RU" dirty="0">
                <a:latin typeface="+mj-lt"/>
              </a:rPr>
              <a:t>.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19</a:t>
            </a:fld>
            <a:endParaRPr lang="ru-RU" dirty="0">
              <a:latin typeface="+mj-lt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3B7A2F-534F-4B1D-B7DA-754595457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88" y="2596902"/>
            <a:ext cx="5868004" cy="28386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32566A6-CFD2-4CE5-9607-182CFE884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975"/>
          <a:stretch/>
        </p:blipFill>
        <p:spPr>
          <a:xfrm>
            <a:off x="7831316" y="3659138"/>
            <a:ext cx="2520280" cy="12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B0C494-6290-4862-8D22-7A4EEBCCA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Питання лекції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352718-71C3-4EB1-84BA-AD4A267AC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>
                <a:latin typeface="+mj-lt"/>
              </a:rPr>
              <a:t>Огляд платформи </a:t>
            </a:r>
            <a:r>
              <a:rPr lang="en-US" dirty="0">
                <a:latin typeface="+mj-lt"/>
              </a:rPr>
              <a:t>.NET.</a:t>
            </a:r>
          </a:p>
          <a:p>
            <a:r>
              <a:rPr lang="uk-UA" dirty="0">
                <a:latin typeface="+mj-lt"/>
              </a:rPr>
              <a:t>Основи модульного тестування </a:t>
            </a:r>
            <a:r>
              <a:rPr lang="en-US" dirty="0">
                <a:latin typeface="+mj-lt"/>
              </a:rPr>
              <a:t>C#-</a:t>
            </a:r>
            <a:r>
              <a:rPr lang="uk-UA" dirty="0">
                <a:latin typeface="+mj-lt"/>
              </a:rPr>
              <a:t>коду</a:t>
            </a:r>
            <a:r>
              <a:rPr lang="en-US" dirty="0">
                <a:latin typeface="+mj-lt"/>
              </a:rPr>
              <a:t>.</a:t>
            </a:r>
            <a:endParaRPr lang="uk-UA" dirty="0">
              <a:latin typeface="+mj-lt"/>
            </a:endParaRPr>
          </a:p>
          <a:p>
            <a:r>
              <a:rPr lang="uk-UA" dirty="0">
                <a:latin typeface="+mj-lt"/>
              </a:rPr>
              <a:t>Робота з файлами та потоками даних</a:t>
            </a:r>
            <a:r>
              <a:rPr lang="en-US" dirty="0">
                <a:latin typeface="+mj-lt"/>
              </a:rPr>
              <a:t>.</a:t>
            </a:r>
            <a:endParaRPr lang="uk-UA" dirty="0">
              <a:latin typeface="+mj-lt"/>
            </a:endParaRPr>
          </a:p>
          <a:p>
            <a:r>
              <a:rPr lang="uk-UA" dirty="0">
                <a:latin typeface="+mj-lt"/>
              </a:rPr>
              <a:t>Серіалізація об’єктів</a:t>
            </a:r>
            <a:r>
              <a:rPr lang="en-US" dirty="0">
                <a:latin typeface="+mj-lt"/>
              </a:rPr>
              <a:t>.</a:t>
            </a:r>
            <a:endParaRPr lang="uk-UA" dirty="0">
              <a:latin typeface="+mj-lt"/>
            </a:endParaRPr>
          </a:p>
          <a:p>
            <a:r>
              <a:rPr lang="uk-UA" dirty="0">
                <a:latin typeface="+mj-lt"/>
              </a:rPr>
              <a:t>Робота з даними за допомогою технологій </a:t>
            </a:r>
            <a:r>
              <a:rPr lang="en-US" dirty="0">
                <a:latin typeface="+mj-lt"/>
              </a:rPr>
              <a:t>Entity Framework Core </a:t>
            </a:r>
            <a:r>
              <a:rPr lang="uk-UA" dirty="0">
                <a:latin typeface="+mj-lt"/>
              </a:rPr>
              <a:t>та </a:t>
            </a:r>
            <a:r>
              <a:rPr lang="en-US" dirty="0">
                <a:latin typeface="+mj-lt"/>
              </a:rPr>
              <a:t>LINQ.</a:t>
            </a:r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1A8DBC-DD22-4A21-9DF3-13F78E7E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8AB204-8793-4ED7-99AA-C7856551A38C}" type="datetime1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02.09.2020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3F5DC-0F20-47D4-8D03-0DFB184D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@Марченко С.В., ЧДБК, 2020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5E2D62-4B5B-4170-AA2B-4B4139D2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F54DE5-C571-48E8-A5BC-B369434E2F4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514843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514843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9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Спільна система </a:t>
            </a:r>
            <a:r>
              <a:rPr lang="ru-RU" b="1" dirty="0" err="1"/>
              <a:t>типів</a:t>
            </a:r>
            <a:r>
              <a:rPr lang="ru-RU" b="1" dirty="0"/>
              <a:t>. </a:t>
            </a:r>
            <a:r>
              <a:rPr lang="ru-RU" b="1" dirty="0" err="1"/>
              <a:t>Делегати</a:t>
            </a:r>
            <a:endParaRPr lang="ru-RU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0701020" cy="4572000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j-lt"/>
              </a:rPr>
              <a:t>Делегати</a:t>
            </a:r>
            <a:r>
              <a:rPr lang="ru-RU" dirty="0">
                <a:latin typeface="+mj-lt"/>
              </a:rPr>
              <a:t> є .</a:t>
            </a:r>
            <a:r>
              <a:rPr lang="en-US" dirty="0">
                <a:latin typeface="+mj-lt"/>
              </a:rPr>
              <a:t>NET-</a:t>
            </a:r>
            <a:r>
              <a:rPr lang="ru-RU" dirty="0" err="1">
                <a:latin typeface="+mj-lt"/>
              </a:rPr>
              <a:t>еквівалентом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безпечних</a:t>
            </a:r>
            <a:r>
              <a:rPr lang="ru-RU" dirty="0">
                <a:latin typeface="+mj-lt"/>
              </a:rPr>
              <a:t> до </a:t>
            </a:r>
            <a:r>
              <a:rPr lang="ru-RU" dirty="0" err="1">
                <a:latin typeface="+mj-lt"/>
              </a:rPr>
              <a:t>типів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вказівників</a:t>
            </a:r>
            <a:r>
              <a:rPr lang="ru-RU" dirty="0">
                <a:latin typeface="+mj-lt"/>
              </a:rPr>
              <a:t> на </a:t>
            </a:r>
            <a:r>
              <a:rPr lang="ru-RU" dirty="0" err="1">
                <a:latin typeface="+mj-lt"/>
              </a:rPr>
              <a:t>функції</a:t>
            </a:r>
            <a:r>
              <a:rPr lang="ru-RU" dirty="0">
                <a:latin typeface="+mj-lt"/>
              </a:rPr>
              <a:t> в </a:t>
            </a:r>
            <a:r>
              <a:rPr lang="ru-RU" dirty="0" err="1">
                <a:latin typeface="+mj-lt"/>
              </a:rPr>
              <a:t>стилі</a:t>
            </a:r>
            <a:r>
              <a:rPr lang="ru-RU" dirty="0">
                <a:latin typeface="+mj-lt"/>
              </a:rPr>
              <a:t> С. </a:t>
            </a:r>
          </a:p>
          <a:p>
            <a:pPr lvl="1"/>
            <a:r>
              <a:rPr lang="ru-RU" dirty="0" err="1">
                <a:latin typeface="+mj-lt"/>
              </a:rPr>
              <a:t>Основна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відмінність</a:t>
            </a:r>
            <a:r>
              <a:rPr lang="ru-RU" dirty="0">
                <a:latin typeface="+mj-lt"/>
              </a:rPr>
              <a:t>: делегат .</a:t>
            </a:r>
            <a:r>
              <a:rPr lang="en-US" dirty="0">
                <a:latin typeface="+mj-lt"/>
              </a:rPr>
              <a:t>NET – </a:t>
            </a:r>
            <a:r>
              <a:rPr lang="ru-RU" dirty="0" err="1">
                <a:latin typeface="+mj-lt"/>
              </a:rPr>
              <a:t>це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клас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породжений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від</a:t>
            </a:r>
            <a:r>
              <a:rPr lang="ru-RU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System.MulticastDelegate</a:t>
            </a:r>
            <a:r>
              <a:rPr lang="en-US" dirty="0">
                <a:latin typeface="+mj-lt"/>
              </a:rPr>
              <a:t>, </a:t>
            </a:r>
            <a:r>
              <a:rPr lang="ru-RU" dirty="0">
                <a:latin typeface="+mj-lt"/>
              </a:rPr>
              <a:t>а не просто </a:t>
            </a:r>
            <a:r>
              <a:rPr lang="ru-RU" dirty="0" err="1">
                <a:latin typeface="+mj-lt"/>
              </a:rPr>
              <a:t>вказівник</a:t>
            </a:r>
            <a:r>
              <a:rPr lang="ru-RU" dirty="0">
                <a:latin typeface="+mj-lt"/>
              </a:rPr>
              <a:t> на </a:t>
            </a:r>
            <a:r>
              <a:rPr lang="ru-RU" dirty="0" err="1">
                <a:latin typeface="+mj-lt"/>
              </a:rPr>
              <a:t>низькорівневу</a:t>
            </a:r>
            <a:r>
              <a:rPr lang="ru-RU" dirty="0">
                <a:latin typeface="+mj-lt"/>
              </a:rPr>
              <a:t> адресу в </a:t>
            </a:r>
            <a:r>
              <a:rPr lang="ru-RU" dirty="0" err="1">
                <a:latin typeface="+mj-lt"/>
              </a:rPr>
              <a:t>пам’яті</a:t>
            </a:r>
            <a:r>
              <a:rPr lang="ru-RU" dirty="0">
                <a:latin typeface="+mj-lt"/>
              </a:rPr>
              <a:t>. </a:t>
            </a:r>
          </a:p>
          <a:p>
            <a:pPr lvl="1"/>
            <a:r>
              <a:rPr lang="ru-RU" dirty="0">
                <a:latin typeface="+mj-lt"/>
              </a:rPr>
              <a:t>У </a:t>
            </a:r>
            <a:r>
              <a:rPr lang="en-US" dirty="0">
                <a:latin typeface="+mj-lt"/>
              </a:rPr>
              <a:t>C# </a:t>
            </a:r>
            <a:r>
              <a:rPr lang="ru-RU" dirty="0" err="1">
                <a:latin typeface="+mj-lt"/>
              </a:rPr>
              <a:t>делегати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оголошуються</a:t>
            </a:r>
            <a:r>
              <a:rPr lang="ru-RU" dirty="0">
                <a:latin typeface="+mj-lt"/>
              </a:rPr>
              <a:t> за </a:t>
            </a:r>
            <a:r>
              <a:rPr lang="ru-RU" dirty="0" err="1">
                <a:latin typeface="+mj-lt"/>
              </a:rPr>
              <a:t>допомогою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ключового</a:t>
            </a:r>
            <a:r>
              <a:rPr lang="ru-RU" dirty="0">
                <a:latin typeface="+mj-lt"/>
              </a:rPr>
              <a:t> слова </a:t>
            </a:r>
            <a:r>
              <a:rPr lang="en-US" dirty="0">
                <a:latin typeface="+mj-lt"/>
              </a:rPr>
              <a:t>delegate.</a:t>
            </a:r>
          </a:p>
          <a:p>
            <a:pPr lvl="1"/>
            <a:r>
              <a:rPr lang="ru-RU" dirty="0">
                <a:latin typeface="+mj-lt"/>
              </a:rPr>
              <a:t>Вони критично </a:t>
            </a:r>
            <a:r>
              <a:rPr lang="ru-RU" dirty="0" err="1">
                <a:latin typeface="+mj-lt"/>
              </a:rPr>
              <a:t>важливі</a:t>
            </a:r>
            <a:r>
              <a:rPr lang="ru-RU" dirty="0">
                <a:latin typeface="+mj-lt"/>
              </a:rPr>
              <a:t>, коли </a:t>
            </a:r>
            <a:r>
              <a:rPr lang="ru-RU" dirty="0" err="1">
                <a:latin typeface="+mj-lt"/>
              </a:rPr>
              <a:t>потрібно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забезпечити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об’єкт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можливістю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перенаправлення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виклику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іншому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об’єкту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формують</a:t>
            </a:r>
            <a:r>
              <a:rPr lang="ru-RU" dirty="0">
                <a:latin typeface="+mj-lt"/>
              </a:rPr>
              <a:t> основу </a:t>
            </a:r>
            <a:r>
              <a:rPr lang="ru-RU" dirty="0" err="1">
                <a:latin typeface="+mj-lt"/>
              </a:rPr>
              <a:t>архітектури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подій</a:t>
            </a:r>
            <a:r>
              <a:rPr lang="ru-RU" dirty="0">
                <a:latin typeface="+mj-lt"/>
              </a:rPr>
              <a:t> .</a:t>
            </a:r>
            <a:r>
              <a:rPr lang="en-US" dirty="0">
                <a:latin typeface="+mj-lt"/>
              </a:rPr>
              <a:t>NET. 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20</a:t>
            </a:fld>
            <a:endParaRPr lang="ru-RU" dirty="0">
              <a:latin typeface="+mj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F60A36-A35D-4360-935C-24D52170F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891" y="3364706"/>
            <a:ext cx="7886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Спільна система </a:t>
            </a:r>
            <a:r>
              <a:rPr lang="ru-RU" b="1" dirty="0" err="1"/>
              <a:t>типів</a:t>
            </a:r>
            <a:r>
              <a:rPr lang="ru-RU" b="1" dirty="0"/>
              <a:t>. Члени </a:t>
            </a:r>
            <a:r>
              <a:rPr lang="ru-RU" b="1" dirty="0" err="1"/>
              <a:t>типів</a:t>
            </a:r>
            <a:r>
              <a:rPr lang="ru-RU" b="1" dirty="0"/>
              <a:t> </a:t>
            </a:r>
            <a:r>
              <a:rPr lang="en-US" b="1" dirty="0"/>
              <a:t>CTS</a:t>
            </a:r>
            <a:endParaRPr lang="ru-RU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0426700" cy="4572000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Формально член типу </a:t>
            </a:r>
            <a:r>
              <a:rPr lang="ru-RU" dirty="0" err="1">
                <a:latin typeface="+mj-lt"/>
              </a:rPr>
              <a:t>обмежений</a:t>
            </a:r>
            <a:r>
              <a:rPr lang="ru-RU" dirty="0">
                <a:latin typeface="+mj-lt"/>
              </a:rPr>
              <a:t> набором: </a:t>
            </a:r>
          </a:p>
          <a:p>
            <a:pPr lvl="1"/>
            <a:r>
              <a:rPr lang="ru-RU" b="1" dirty="0">
                <a:latin typeface="+mj-lt"/>
              </a:rPr>
              <a:t>{конструктор, </a:t>
            </a:r>
            <a:r>
              <a:rPr lang="ru-RU" b="1" dirty="0" err="1">
                <a:latin typeface="+mj-lt"/>
              </a:rPr>
              <a:t>фіналізатор</a:t>
            </a:r>
            <a:r>
              <a:rPr lang="ru-RU" b="1" dirty="0">
                <a:latin typeface="+mj-lt"/>
              </a:rPr>
              <a:t>, </a:t>
            </a:r>
            <a:r>
              <a:rPr lang="ru-RU" b="1" dirty="0" err="1">
                <a:latin typeface="+mj-lt"/>
              </a:rPr>
              <a:t>статичний</a:t>
            </a:r>
            <a:r>
              <a:rPr lang="ru-RU" b="1" dirty="0">
                <a:latin typeface="+mj-lt"/>
              </a:rPr>
              <a:t> конструктор, </a:t>
            </a:r>
            <a:r>
              <a:rPr lang="ru-RU" b="1" dirty="0" err="1">
                <a:latin typeface="+mj-lt"/>
              </a:rPr>
              <a:t>вкладений</a:t>
            </a:r>
            <a:r>
              <a:rPr lang="ru-RU" b="1" dirty="0">
                <a:latin typeface="+mj-lt"/>
              </a:rPr>
              <a:t> тип, </a:t>
            </a:r>
            <a:r>
              <a:rPr lang="ru-RU" b="1" dirty="0" err="1">
                <a:latin typeface="+mj-lt"/>
              </a:rPr>
              <a:t>операція</a:t>
            </a:r>
            <a:r>
              <a:rPr lang="ru-RU" b="1" dirty="0">
                <a:latin typeface="+mj-lt"/>
              </a:rPr>
              <a:t>, метод, </a:t>
            </a:r>
            <a:r>
              <a:rPr lang="ru-RU" b="1" dirty="0" err="1">
                <a:latin typeface="+mj-lt"/>
              </a:rPr>
              <a:t>властивість</a:t>
            </a:r>
            <a:r>
              <a:rPr lang="ru-RU" b="1" dirty="0">
                <a:latin typeface="+mj-lt"/>
              </a:rPr>
              <a:t>, </a:t>
            </a:r>
            <a:r>
              <a:rPr lang="ru-RU" b="1" dirty="0" err="1">
                <a:latin typeface="+mj-lt"/>
              </a:rPr>
              <a:t>індексатор</a:t>
            </a:r>
            <a:r>
              <a:rPr lang="ru-RU" b="1" dirty="0">
                <a:latin typeface="+mj-lt"/>
              </a:rPr>
              <a:t>, поле, поле </a:t>
            </a:r>
            <a:r>
              <a:rPr lang="ru-RU" b="1" dirty="0" err="1">
                <a:latin typeface="+mj-lt"/>
              </a:rPr>
              <a:t>тільки</a:t>
            </a:r>
            <a:r>
              <a:rPr lang="ru-RU" b="1" dirty="0">
                <a:latin typeface="+mj-lt"/>
              </a:rPr>
              <a:t> для </a:t>
            </a:r>
            <a:r>
              <a:rPr lang="ru-RU" b="1" dirty="0" err="1">
                <a:latin typeface="+mj-lt"/>
              </a:rPr>
              <a:t>зчитування</a:t>
            </a:r>
            <a:r>
              <a:rPr lang="ru-RU" b="1" dirty="0">
                <a:latin typeface="+mj-lt"/>
              </a:rPr>
              <a:t>, константа, </a:t>
            </a:r>
            <a:r>
              <a:rPr lang="ru-RU" b="1" dirty="0" err="1">
                <a:latin typeface="+mj-lt"/>
              </a:rPr>
              <a:t>подія</a:t>
            </a:r>
            <a:r>
              <a:rPr lang="ru-RU" b="1" dirty="0">
                <a:latin typeface="+mj-lt"/>
              </a:rPr>
              <a:t>}</a:t>
            </a:r>
            <a:r>
              <a:rPr lang="ru-RU" dirty="0">
                <a:latin typeface="+mj-lt"/>
              </a:rPr>
              <a:t>.</a:t>
            </a:r>
          </a:p>
          <a:p>
            <a:r>
              <a:rPr lang="ru-RU" dirty="0">
                <a:latin typeface="+mj-lt"/>
              </a:rPr>
              <a:t>У </a:t>
            </a:r>
            <a:r>
              <a:rPr lang="ru-RU" dirty="0" err="1">
                <a:latin typeface="+mj-lt"/>
              </a:rPr>
              <a:t>специфікації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CTS </a:t>
            </a:r>
            <a:r>
              <a:rPr lang="ru-RU" dirty="0" err="1">
                <a:latin typeface="+mj-lt"/>
              </a:rPr>
              <a:t>описуються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різні</a:t>
            </a:r>
            <a:r>
              <a:rPr lang="ru-RU" dirty="0">
                <a:latin typeface="+mj-lt"/>
              </a:rPr>
              <a:t> </a:t>
            </a:r>
            <a:r>
              <a:rPr lang="ru-RU" b="1" i="1" dirty="0">
                <a:latin typeface="+mj-lt"/>
              </a:rPr>
              <a:t>характеристики</a:t>
            </a:r>
            <a:r>
              <a:rPr lang="ru-RU" dirty="0">
                <a:latin typeface="+mj-lt"/>
              </a:rPr>
              <a:t> (</a:t>
            </a:r>
            <a:r>
              <a:rPr lang="en-US" dirty="0">
                <a:latin typeface="+mj-lt"/>
              </a:rPr>
              <a:t>adornments), </a:t>
            </a:r>
            <a:r>
              <a:rPr lang="ru-RU" dirty="0" err="1">
                <a:latin typeface="+mj-lt"/>
              </a:rPr>
              <a:t>які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можуть</a:t>
            </a:r>
            <a:r>
              <a:rPr lang="ru-RU" dirty="0">
                <a:latin typeface="+mj-lt"/>
              </a:rPr>
              <a:t> з ним </a:t>
            </a:r>
            <a:r>
              <a:rPr lang="ru-RU" dirty="0" err="1">
                <a:latin typeface="+mj-lt"/>
              </a:rPr>
              <a:t>асоціюватись</a:t>
            </a:r>
            <a:r>
              <a:rPr lang="ru-RU" dirty="0">
                <a:latin typeface="+mj-lt"/>
              </a:rPr>
              <a:t>:</a:t>
            </a:r>
          </a:p>
          <a:p>
            <a:pPr lvl="1"/>
            <a:r>
              <a:rPr lang="ru-RU" dirty="0" err="1">
                <a:latin typeface="+mj-lt"/>
              </a:rPr>
              <a:t>Наприклад</a:t>
            </a:r>
            <a:r>
              <a:rPr lang="ru-RU" dirty="0">
                <a:latin typeface="+mj-lt"/>
              </a:rPr>
              <a:t>, характеристика </a:t>
            </a:r>
            <a:r>
              <a:rPr lang="ru-RU" b="1" i="1" dirty="0" err="1">
                <a:latin typeface="+mj-lt"/>
              </a:rPr>
              <a:t>доступності</a:t>
            </a:r>
            <a:r>
              <a:rPr lang="ru-RU" dirty="0">
                <a:latin typeface="+mj-lt"/>
              </a:rPr>
              <a:t> (</a:t>
            </a:r>
            <a:r>
              <a:rPr lang="ru-RU" dirty="0" err="1">
                <a:latin typeface="+mj-lt"/>
              </a:rPr>
              <a:t>відкритий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закритий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або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захищений</a:t>
            </a:r>
            <a:r>
              <a:rPr lang="ru-RU" dirty="0">
                <a:latin typeface="+mj-lt"/>
              </a:rPr>
              <a:t>). </a:t>
            </a:r>
          </a:p>
          <a:p>
            <a:pPr lvl="1"/>
            <a:r>
              <a:rPr lang="ru-RU" dirty="0" err="1">
                <a:latin typeface="+mj-lt"/>
              </a:rPr>
              <a:t>Деякі</a:t>
            </a:r>
            <a:r>
              <a:rPr lang="ru-RU" dirty="0">
                <a:latin typeface="+mj-lt"/>
              </a:rPr>
              <a:t> члени </a:t>
            </a:r>
            <a:r>
              <a:rPr lang="ru-RU" dirty="0" err="1">
                <a:latin typeface="+mj-lt"/>
              </a:rPr>
              <a:t>можуть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оголошуватись</a:t>
            </a:r>
            <a:r>
              <a:rPr lang="ru-RU" dirty="0">
                <a:latin typeface="+mj-lt"/>
              </a:rPr>
              <a:t> як </a:t>
            </a:r>
            <a:r>
              <a:rPr lang="ru-RU" b="1" i="1" dirty="0" err="1">
                <a:latin typeface="+mj-lt"/>
              </a:rPr>
              <a:t>абстрактні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або</a:t>
            </a:r>
            <a:r>
              <a:rPr lang="ru-RU" dirty="0">
                <a:latin typeface="+mj-lt"/>
              </a:rPr>
              <a:t> як </a:t>
            </a:r>
            <a:r>
              <a:rPr lang="ru-RU" b="1" i="1" dirty="0" err="1">
                <a:latin typeface="+mj-lt"/>
              </a:rPr>
              <a:t>віртуальні</a:t>
            </a:r>
            <a:r>
              <a:rPr lang="ru-RU" dirty="0">
                <a:latin typeface="+mj-lt"/>
              </a:rPr>
              <a:t>. </a:t>
            </a:r>
          </a:p>
          <a:p>
            <a:r>
              <a:rPr lang="ru-RU" dirty="0" err="1">
                <a:latin typeface="+mj-lt"/>
              </a:rPr>
              <a:t>Більшість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членів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можуть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конфігуруватись</a:t>
            </a:r>
            <a:r>
              <a:rPr lang="ru-RU" dirty="0">
                <a:latin typeface="+mj-lt"/>
              </a:rPr>
              <a:t> як </a:t>
            </a:r>
            <a:r>
              <a:rPr lang="ru-RU" b="1" i="1" dirty="0" err="1">
                <a:latin typeface="+mj-lt"/>
              </a:rPr>
              <a:t>статичні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або</a:t>
            </a:r>
            <a:r>
              <a:rPr lang="ru-RU" dirty="0">
                <a:latin typeface="+mj-lt"/>
              </a:rPr>
              <a:t> </a:t>
            </a:r>
            <a:r>
              <a:rPr lang="ru-RU" b="1" i="1" dirty="0">
                <a:latin typeface="+mj-lt"/>
              </a:rPr>
              <a:t>члени </a:t>
            </a:r>
            <a:r>
              <a:rPr lang="ru-RU" b="1" i="1" dirty="0" err="1">
                <a:latin typeface="+mj-lt"/>
              </a:rPr>
              <a:t>екземпляру</a:t>
            </a:r>
            <a:r>
              <a:rPr lang="ru-RU" dirty="0">
                <a:latin typeface="+mj-lt"/>
              </a:rPr>
              <a:t>. 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21</a:t>
            </a:fld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22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Спільна </a:t>
            </a:r>
            <a:r>
              <a:rPr lang="ru-RU" b="1" dirty="0" err="1"/>
              <a:t>специфікація</a:t>
            </a:r>
            <a:r>
              <a:rPr lang="ru-RU" b="1" dirty="0"/>
              <a:t> </a:t>
            </a:r>
            <a:r>
              <a:rPr lang="ru-RU" b="1" dirty="0" err="1"/>
              <a:t>мов</a:t>
            </a:r>
            <a:r>
              <a:rPr lang="ru-RU" b="1" dirty="0"/>
              <a:t> (</a:t>
            </a:r>
            <a:r>
              <a:rPr lang="en-US" b="1" dirty="0"/>
              <a:t>CLS)</a:t>
            </a:r>
            <a:r>
              <a:rPr lang="uk-UA" b="1" dirty="0"/>
              <a:t> та забезпечення сумісності</a:t>
            </a:r>
            <a:endParaRPr lang="en-US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0274300" cy="4572000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j-lt"/>
              </a:rPr>
              <a:t>Набір</a:t>
            </a:r>
            <a:r>
              <a:rPr lang="ru-RU" dirty="0">
                <a:latin typeface="+mj-lt"/>
              </a:rPr>
              <a:t> правил, </a:t>
            </a:r>
            <a:r>
              <a:rPr lang="ru-RU" dirty="0" err="1">
                <a:latin typeface="+mj-lt"/>
              </a:rPr>
              <a:t>які</a:t>
            </a:r>
            <a:r>
              <a:rPr lang="ru-RU" dirty="0">
                <a:latin typeface="+mj-lt"/>
              </a:rPr>
              <a:t> детально </a:t>
            </a:r>
            <a:r>
              <a:rPr lang="ru-RU" dirty="0" err="1">
                <a:latin typeface="+mj-lt"/>
              </a:rPr>
              <a:t>описують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мінімальну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повну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множину</a:t>
            </a:r>
            <a:r>
              <a:rPr lang="ru-RU" dirty="0">
                <a:latin typeface="+mj-lt"/>
              </a:rPr>
              <a:t> характеристик, </a:t>
            </a:r>
            <a:r>
              <a:rPr lang="ru-RU" dirty="0" err="1">
                <a:latin typeface="+mj-lt"/>
              </a:rPr>
              <a:t>які</a:t>
            </a:r>
            <a:r>
              <a:rPr lang="ru-RU" dirty="0">
                <a:latin typeface="+mj-lt"/>
              </a:rPr>
              <a:t> повинен </a:t>
            </a:r>
            <a:r>
              <a:rPr lang="ru-RU" dirty="0" err="1">
                <a:latin typeface="+mj-lt"/>
              </a:rPr>
              <a:t>підтримувати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окремий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компілятор</a:t>
            </a:r>
            <a:r>
              <a:rPr lang="ru-RU" dirty="0">
                <a:latin typeface="+mj-lt"/>
              </a:rPr>
              <a:t> .NET, </a:t>
            </a:r>
            <a:r>
              <a:rPr lang="ru-RU" dirty="0" err="1">
                <a:latin typeface="+mj-lt"/>
              </a:rPr>
              <a:t>щоб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генерувати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програмний</a:t>
            </a:r>
            <a:r>
              <a:rPr lang="ru-RU" dirty="0">
                <a:latin typeface="+mj-lt"/>
              </a:rPr>
              <a:t> код, </a:t>
            </a:r>
            <a:r>
              <a:rPr lang="ru-RU" dirty="0" err="1">
                <a:latin typeface="+mj-lt"/>
              </a:rPr>
              <a:t>який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обслуговуватиметься</a:t>
            </a:r>
            <a:r>
              <a:rPr lang="ru-RU" dirty="0">
                <a:latin typeface="+mj-lt"/>
              </a:rPr>
              <a:t> CLR і в той же час буде </a:t>
            </a:r>
            <a:r>
              <a:rPr lang="ru-RU" dirty="0" err="1">
                <a:latin typeface="+mj-lt"/>
              </a:rPr>
              <a:t>уніфіковано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доступним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іншим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.NET-</a:t>
            </a:r>
            <a:r>
              <a:rPr lang="uk-UA" dirty="0">
                <a:latin typeface="+mj-lt"/>
              </a:rPr>
              <a:t>мовам.</a:t>
            </a:r>
            <a:r>
              <a:rPr lang="ru-RU" dirty="0">
                <a:latin typeface="+mj-lt"/>
              </a:rPr>
              <a:t> </a:t>
            </a:r>
          </a:p>
          <a:p>
            <a:pPr lvl="1"/>
            <a:r>
              <a:rPr lang="ru-RU" dirty="0">
                <a:latin typeface="+mj-lt"/>
              </a:rPr>
              <a:t>Часто CLS </a:t>
            </a:r>
            <a:r>
              <a:rPr lang="ru-RU" dirty="0" err="1">
                <a:latin typeface="+mj-lt"/>
              </a:rPr>
              <a:t>можна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розглядати</a:t>
            </a:r>
            <a:r>
              <a:rPr lang="ru-RU" dirty="0">
                <a:latin typeface="+mj-lt"/>
              </a:rPr>
              <a:t> як </a:t>
            </a:r>
            <a:r>
              <a:rPr lang="ru-RU" dirty="0" err="1">
                <a:latin typeface="+mj-lt"/>
              </a:rPr>
              <a:t>підмножину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повної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функціональності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визначеної</a:t>
            </a:r>
            <a:r>
              <a:rPr lang="ru-RU" dirty="0">
                <a:latin typeface="+mj-lt"/>
              </a:rPr>
              <a:t> в CTS.</a:t>
            </a:r>
          </a:p>
          <a:p>
            <a:r>
              <a:rPr lang="ru-RU" dirty="0" err="1">
                <a:latin typeface="+mj-lt"/>
              </a:rPr>
              <a:t>Компілятор</a:t>
            </a:r>
            <a:r>
              <a:rPr lang="ru-RU" dirty="0">
                <a:latin typeface="+mj-lt"/>
              </a:rPr>
              <a:t> C# </a:t>
            </a:r>
            <a:r>
              <a:rPr lang="ru-RU" dirty="0" err="1">
                <a:latin typeface="+mj-lt"/>
              </a:rPr>
              <a:t>можна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змусити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виконувати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перевірку</a:t>
            </a:r>
            <a:r>
              <a:rPr lang="ru-RU" dirty="0">
                <a:latin typeface="+mj-lt"/>
              </a:rPr>
              <a:t> коду на </a:t>
            </a:r>
            <a:r>
              <a:rPr lang="ru-RU" dirty="0" err="1">
                <a:latin typeface="+mj-lt"/>
              </a:rPr>
              <a:t>сумісність</a:t>
            </a:r>
            <a:r>
              <a:rPr lang="ru-RU" dirty="0">
                <a:latin typeface="+mj-lt"/>
              </a:rPr>
              <a:t> з CLS, </a:t>
            </a:r>
            <a:r>
              <a:rPr lang="ru-RU" dirty="0" err="1">
                <a:latin typeface="+mj-lt"/>
              </a:rPr>
              <a:t>використовуючи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.NET</a:t>
            </a:r>
            <a:r>
              <a:rPr lang="uk-UA" dirty="0">
                <a:latin typeface="+mj-lt"/>
              </a:rPr>
              <a:t>-</a:t>
            </a:r>
            <a:r>
              <a:rPr lang="ru-RU" dirty="0">
                <a:latin typeface="+mj-lt"/>
              </a:rPr>
              <a:t>атрибут </a:t>
            </a:r>
            <a:r>
              <a:rPr lang="en-US" dirty="0">
                <a:latin typeface="+mj-lt"/>
                <a:hlinkClick r:id="rId3"/>
              </a:rPr>
              <a:t>[</a:t>
            </a:r>
            <a:r>
              <a:rPr lang="en-US" dirty="0" err="1">
                <a:latin typeface="+mj-lt"/>
                <a:hlinkClick r:id="rId3"/>
              </a:rPr>
              <a:t>CLSCompliant</a:t>
            </a:r>
            <a:r>
              <a:rPr lang="en-US" dirty="0">
                <a:latin typeface="+mj-lt"/>
                <a:hlinkClick r:id="rId3"/>
              </a:rPr>
              <a:t>] </a:t>
            </a:r>
            <a:r>
              <a:rPr lang="ru-RU" dirty="0">
                <a:latin typeface="+mj-lt"/>
              </a:rPr>
              <a:t>: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22</a:t>
            </a:fld>
            <a:endParaRPr lang="ru-RU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0F5F5A-57DB-4EE2-8ECF-E9B25DE27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210" y="3876711"/>
            <a:ext cx="8576062" cy="23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7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95A0B0-1D81-49FA-9EF4-0BC39F68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Тренд на </a:t>
            </a:r>
            <a:r>
              <a:rPr lang="ru-RU" b="1" dirty="0" err="1"/>
              <a:t>кросплатформність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E46AC1-FBD4-4D96-A532-62FDCA9C8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040" y="1600200"/>
            <a:ext cx="6004560" cy="457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+mj-lt"/>
              </a:rPr>
              <a:t>Сторонні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розробники</a:t>
            </a:r>
            <a:r>
              <a:rPr lang="ru-RU" dirty="0">
                <a:latin typeface="+mj-lt"/>
              </a:rPr>
              <a:t> створили </a:t>
            </a:r>
            <a:r>
              <a:rPr lang="ru-RU" dirty="0" err="1">
                <a:latin typeface="+mj-lt"/>
              </a:rPr>
              <a:t>кросплатформну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реалізацію</a:t>
            </a:r>
            <a:r>
              <a:rPr lang="ru-RU" dirty="0">
                <a:latin typeface="+mj-lt"/>
              </a:rPr>
              <a:t> .NET </a:t>
            </a:r>
            <a:r>
              <a:rPr lang="ru-RU" dirty="0" err="1">
                <a:latin typeface="+mj-lt"/>
              </a:rPr>
              <a:t>під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назвою</a:t>
            </a:r>
            <a:r>
              <a:rPr lang="ru-RU" dirty="0">
                <a:latin typeface="+mj-lt"/>
              </a:rPr>
              <a:t> </a:t>
            </a:r>
            <a:r>
              <a:rPr lang="ru-RU" dirty="0">
                <a:latin typeface="+mj-lt"/>
                <a:hlinkClick r:id="rId3"/>
              </a:rPr>
              <a:t>Mono</a:t>
            </a:r>
            <a:r>
              <a:rPr lang="en-US" dirty="0">
                <a:latin typeface="+mj-lt"/>
              </a:rPr>
              <a:t>.</a:t>
            </a:r>
            <a:endParaRPr lang="ru-RU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Вона </a:t>
            </a:r>
            <a:r>
              <a:rPr lang="ru-RU" dirty="0" err="1">
                <a:latin typeface="+mj-lt"/>
              </a:rPr>
              <a:t>значно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відставала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від</a:t>
            </a:r>
            <a:r>
              <a:rPr lang="ru-RU" dirty="0">
                <a:latin typeface="+mj-lt"/>
              </a:rPr>
              <a:t> .NET </a:t>
            </a:r>
            <a:r>
              <a:rPr lang="ru-RU" dirty="0" err="1">
                <a:latin typeface="+mj-lt"/>
              </a:rPr>
              <a:t>Framework</a:t>
            </a:r>
            <a:r>
              <a:rPr lang="ru-RU" dirty="0">
                <a:latin typeface="+mj-lt"/>
              </a:rPr>
              <a:t>. 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+mj-lt"/>
              </a:rPr>
              <a:t>Пізніше</a:t>
            </a:r>
            <a:r>
              <a:rPr lang="ru-RU" dirty="0">
                <a:latin typeface="+mj-lt"/>
              </a:rPr>
              <a:t> Mono </a:t>
            </a:r>
            <a:r>
              <a:rPr lang="ru-RU" dirty="0" err="1">
                <a:latin typeface="+mj-lt"/>
              </a:rPr>
              <a:t>ліг</a:t>
            </a:r>
            <a:r>
              <a:rPr lang="ru-RU" dirty="0">
                <a:latin typeface="+mj-lt"/>
              </a:rPr>
              <a:t> в основу </a:t>
            </a:r>
            <a:r>
              <a:rPr lang="ru-RU" dirty="0" err="1">
                <a:latin typeface="+mj-lt"/>
              </a:rPr>
              <a:t>платформи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створення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мобільних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додатків</a:t>
            </a:r>
            <a:r>
              <a:rPr lang="ru-RU" dirty="0">
                <a:latin typeface="+mj-lt"/>
              </a:rPr>
              <a:t> </a:t>
            </a:r>
            <a:r>
              <a:rPr lang="ru-RU" dirty="0">
                <a:latin typeface="+mj-lt"/>
                <a:hlinkClick r:id="rId4"/>
              </a:rPr>
              <a:t>Xamarin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одноіменної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компанії</a:t>
            </a:r>
            <a:r>
              <a:rPr lang="ru-RU" dirty="0">
                <a:latin typeface="+mj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У 2016р. </a:t>
            </a:r>
            <a:r>
              <a:rPr lang="ru-RU" dirty="0" err="1">
                <a:latin typeface="+mj-lt"/>
              </a:rPr>
              <a:t>Microsoft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придбала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компанію</a:t>
            </a:r>
            <a:r>
              <a:rPr lang="ru-RU" dirty="0">
                <a:latin typeface="+mj-lt"/>
              </a:rPr>
              <a:t> Xamarin і </a:t>
            </a:r>
            <a:r>
              <a:rPr lang="ru-RU" dirty="0" err="1">
                <a:latin typeface="+mj-lt"/>
              </a:rPr>
              <a:t>тепер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безкоштовно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надає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програмні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рішення</a:t>
            </a:r>
            <a:r>
              <a:rPr lang="ru-RU" dirty="0">
                <a:latin typeface="+mj-lt"/>
              </a:rPr>
              <a:t> Xamarin як </a:t>
            </a:r>
            <a:r>
              <a:rPr lang="ru-RU" dirty="0" err="1">
                <a:latin typeface="+mj-lt"/>
              </a:rPr>
              <a:t>розширення</a:t>
            </a:r>
            <a:r>
              <a:rPr lang="ru-RU" dirty="0">
                <a:latin typeface="+mj-lt"/>
              </a:rPr>
              <a:t> для </a:t>
            </a:r>
            <a:r>
              <a:rPr lang="ru-RU" dirty="0" err="1">
                <a:latin typeface="+mj-lt"/>
              </a:rPr>
              <a:t>середовища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розробки</a:t>
            </a:r>
            <a:r>
              <a:rPr lang="ru-RU" dirty="0">
                <a:latin typeface="+mj-lt"/>
              </a:rPr>
              <a:t> Visual </a:t>
            </a:r>
            <a:r>
              <a:rPr lang="ru-RU" dirty="0" err="1">
                <a:latin typeface="+mj-lt"/>
              </a:rPr>
              <a:t>Studio</a:t>
            </a:r>
            <a:r>
              <a:rPr lang="ru-RU" dirty="0">
                <a:latin typeface="+mj-lt"/>
              </a:rPr>
              <a:t>. 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latin typeface="+mj-lt"/>
              </a:rPr>
              <a:t>Microsoft</a:t>
            </a:r>
            <a:r>
              <a:rPr lang="ru-RU" dirty="0">
                <a:latin typeface="+mj-lt"/>
              </a:rPr>
              <a:t> активно </a:t>
            </a:r>
            <a:r>
              <a:rPr lang="ru-RU" dirty="0" err="1">
                <a:latin typeface="+mj-lt"/>
              </a:rPr>
              <a:t>працює</a:t>
            </a:r>
            <a:r>
              <a:rPr lang="ru-RU" dirty="0">
                <a:latin typeface="+mj-lt"/>
              </a:rPr>
              <a:t> над </a:t>
            </a:r>
            <a:r>
              <a:rPr lang="ru-RU" dirty="0" err="1">
                <a:latin typeface="+mj-lt"/>
              </a:rPr>
              <a:t>відокремленням</a:t>
            </a:r>
            <a:r>
              <a:rPr lang="ru-RU" dirty="0">
                <a:latin typeface="+mj-lt"/>
              </a:rPr>
              <a:t> платформы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.NET </a:t>
            </a:r>
            <a:r>
              <a:rPr lang="ru-RU" dirty="0" err="1">
                <a:latin typeface="+mj-lt"/>
              </a:rPr>
              <a:t>від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Windows</a:t>
            </a:r>
            <a:r>
              <a:rPr lang="ru-RU" dirty="0">
                <a:latin typeface="+mj-lt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У 2015р. </a:t>
            </a:r>
            <a:r>
              <a:rPr lang="ru-RU" dirty="0" err="1">
                <a:latin typeface="+mj-lt"/>
              </a:rPr>
              <a:t>з’явилась</a:t>
            </a:r>
            <a:r>
              <a:rPr lang="uk-UA" dirty="0">
                <a:latin typeface="+mj-lt"/>
              </a:rPr>
              <a:t> перша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кросплатформна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версія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.NET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– .NET Core</a:t>
            </a:r>
            <a:endParaRPr lang="uk-UA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>
                <a:latin typeface="+mj-lt"/>
              </a:rPr>
              <a:t>.NET Framework 4.8 – остання версія .NET Framework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4843"/>
                </a:solidFill>
                <a:latin typeface="Plantagenet Cheroke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Native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 – </a:t>
            </a:r>
            <a:r>
              <a:rPr lang="ru-RU" dirty="0">
                <a:solidFill>
                  <a:srgbClr val="514843"/>
                </a:solidFill>
                <a:latin typeface="+mj-lt"/>
              </a:rPr>
              <a:t>технолог</a:t>
            </a:r>
            <a:r>
              <a:rPr lang="uk-UA" dirty="0">
                <a:solidFill>
                  <a:srgbClr val="514843"/>
                </a:solidFill>
                <a:latin typeface="+mj-lt"/>
              </a:rPr>
              <a:t>і</a:t>
            </a:r>
            <a:r>
              <a:rPr lang="ru-RU" dirty="0">
                <a:solidFill>
                  <a:srgbClr val="514843"/>
                </a:solidFill>
                <a:latin typeface="+mj-lt"/>
              </a:rPr>
              <a:t>я </a:t>
            </a:r>
            <a:r>
              <a:rPr lang="ru-UA" dirty="0">
                <a:solidFill>
                  <a:srgbClr val="514843"/>
                </a:solidFill>
                <a:latin typeface="+mj-lt"/>
              </a:rPr>
              <a:t>поперед</a:t>
            </a:r>
            <a:r>
              <a:rPr lang="uk-UA" dirty="0" err="1">
                <a:solidFill>
                  <a:srgbClr val="514843"/>
                </a:solidFill>
                <a:latin typeface="+mj-lt"/>
              </a:rPr>
              <a:t>ньої</a:t>
            </a:r>
            <a:r>
              <a:rPr lang="uk-UA" dirty="0">
                <a:solidFill>
                  <a:srgbClr val="514843"/>
                </a:solidFill>
                <a:latin typeface="+mj-lt"/>
              </a:rPr>
              <a:t> компіляції</a:t>
            </a:r>
            <a:r>
              <a:rPr lang="ru-RU" dirty="0">
                <a:solidFill>
                  <a:srgbClr val="514843"/>
                </a:solidFill>
                <a:latin typeface="+mj-lt"/>
              </a:rPr>
              <a:t>, яка </a:t>
            </a:r>
            <a:r>
              <a:rPr lang="ru-RU" dirty="0" err="1">
                <a:solidFill>
                  <a:srgbClr val="514843"/>
                </a:solidFill>
                <a:latin typeface="+mj-lt"/>
              </a:rPr>
              <a:t>використовується</a:t>
            </a:r>
            <a:r>
              <a:rPr lang="ru-RU" dirty="0">
                <a:solidFill>
                  <a:srgbClr val="514843"/>
                </a:solidFill>
                <a:latin typeface="+mj-lt"/>
              </a:rPr>
              <a:t> при </a:t>
            </a:r>
            <a:r>
              <a:rPr lang="ru-RU" dirty="0" err="1">
                <a:solidFill>
                  <a:srgbClr val="514843"/>
                </a:solidFill>
                <a:latin typeface="+mj-lt"/>
              </a:rPr>
              <a:t>створенні</a:t>
            </a:r>
            <a:r>
              <a:rPr lang="ru-RU" dirty="0">
                <a:solidFill>
                  <a:srgbClr val="514843"/>
                </a:solidFill>
                <a:latin typeface="+mj-lt"/>
              </a:rPr>
              <a:t> </a:t>
            </a:r>
            <a:r>
              <a:rPr lang="ru-RU" dirty="0" err="1">
                <a:solidFill>
                  <a:srgbClr val="514843"/>
                </a:solidFill>
                <a:latin typeface="+mj-lt"/>
              </a:rPr>
              <a:t>універсальних</a:t>
            </a:r>
            <a:r>
              <a:rPr lang="ru-RU" dirty="0">
                <a:solidFill>
                  <a:srgbClr val="514843"/>
                </a:solidFill>
                <a:latin typeface="+mj-lt"/>
              </a:rPr>
              <a:t> </a:t>
            </a:r>
            <a:r>
              <a:rPr lang="ru-RU" dirty="0" err="1">
                <a:solidFill>
                  <a:srgbClr val="514843"/>
                </a:solidFill>
                <a:latin typeface="+mj-lt"/>
              </a:rPr>
              <a:t>Windows-додатків</a:t>
            </a:r>
            <a:r>
              <a:rPr lang="ru-RU" dirty="0">
                <a:solidFill>
                  <a:srgbClr val="514843"/>
                </a:solidFill>
                <a:latin typeface="+mj-lt"/>
              </a:rPr>
              <a:t>.</a:t>
            </a:r>
            <a:endParaRPr lang="nl-NL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86F209-367B-4316-BC32-052C38C6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B204-8793-4ED7-99AA-C7856551A38C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C30BE0-0F74-4F2C-AA81-017F0C02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0F3BD7-2899-440C-BE18-89EC47BF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23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1C8893-66F8-4BD0-A1C9-B2B15E518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82" y="1600198"/>
            <a:ext cx="5751738" cy="277876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24D919-922D-40A4-BDD8-D9904FD78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660" y="4417553"/>
            <a:ext cx="5751345" cy="17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1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7C19B8-A037-46B9-913D-203DAF00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Відмінності між </a:t>
            </a:r>
            <a:r>
              <a:rPr lang="en-US" b="1" dirty="0"/>
              <a:t>.NET Framework </a:t>
            </a:r>
            <a:r>
              <a:rPr lang="uk-UA" b="1" dirty="0"/>
              <a:t>та</a:t>
            </a:r>
            <a:r>
              <a:rPr lang="en-US" b="1" dirty="0"/>
              <a:t> .NET Core</a:t>
            </a:r>
            <a:endParaRPr lang="ru-RU" b="1" dirty="0"/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36D3C8B3-07AB-438A-8E3B-EFB21DB701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053705"/>
              </p:ext>
            </p:extLst>
          </p:nvPr>
        </p:nvGraphicFramePr>
        <p:xfrm>
          <a:off x="1104900" y="1600200"/>
          <a:ext cx="998220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1100">
                  <a:extLst>
                    <a:ext uri="{9D8B030D-6E8A-4147-A177-3AD203B41FA5}">
                      <a16:colId xmlns:a16="http://schemas.microsoft.com/office/drawing/2014/main" val="437263806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2773311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.NET Core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.NET Framework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509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latin typeface="+mj-lt"/>
                        </a:rPr>
                        <a:t>Розповсюджується як </a:t>
                      </a:r>
                      <a:r>
                        <a:rPr lang="en-US" dirty="0">
                          <a:latin typeface="+mj-lt"/>
                        </a:rPr>
                        <a:t>NuGet-</a:t>
                      </a:r>
                      <a:r>
                        <a:rPr lang="uk-UA" dirty="0">
                          <a:latin typeface="+mj-lt"/>
                        </a:rPr>
                        <a:t>пакети, тому кожний додаток може розгортатись із власною, локальною копією </a:t>
                      </a:r>
                      <a:r>
                        <a:rPr lang="en-US" dirty="0">
                          <a:latin typeface="+mj-lt"/>
                        </a:rPr>
                        <a:t>.NET Core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+mj-lt"/>
                        </a:rPr>
                        <a:t>Розповсюджується як системний набір збірок (фактично в </a:t>
                      </a:r>
                      <a:r>
                        <a:rPr lang="en-US" dirty="0">
                          <a:latin typeface="+mj-lt"/>
                        </a:rPr>
                        <a:t>Global Assembly Cache (GAC))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77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latin typeface="+mj-lt"/>
                        </a:rPr>
                        <a:t>Розбивається на малі, шаруваті компоненти, тому може виконуватись мінімальний процес розгортання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+mj-lt"/>
                        </a:rPr>
                        <a:t>Єдине, монолітне розгортання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27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>
                          <a:latin typeface="+mj-lt"/>
                        </a:rPr>
                        <a:t>Не включає старіші технології, на зразок </a:t>
                      </a:r>
                      <a:r>
                        <a:rPr lang="en-US" dirty="0">
                          <a:latin typeface="+mj-lt"/>
                        </a:rPr>
                        <a:t>ASP.NET Web Forms, </a:t>
                      </a:r>
                      <a:r>
                        <a:rPr lang="uk-UA" dirty="0">
                          <a:latin typeface="+mj-lt"/>
                        </a:rPr>
                        <a:t>та </a:t>
                      </a:r>
                      <a:r>
                        <a:rPr lang="uk-UA" dirty="0" err="1">
                          <a:latin typeface="+mj-lt"/>
                        </a:rPr>
                        <a:t>некросплатформні</a:t>
                      </a:r>
                      <a:r>
                        <a:rPr lang="uk-UA" dirty="0">
                          <a:latin typeface="+mj-lt"/>
                        </a:rPr>
                        <a:t> технології (</a:t>
                      </a:r>
                      <a:r>
                        <a:rPr lang="en-US" dirty="0" err="1">
                          <a:latin typeface="+mj-lt"/>
                        </a:rPr>
                        <a:t>AppDomains</a:t>
                      </a:r>
                      <a:r>
                        <a:rPr lang="en-US" dirty="0">
                          <a:latin typeface="+mj-lt"/>
                        </a:rPr>
                        <a:t>, .NET Remoting, </a:t>
                      </a:r>
                      <a:r>
                        <a:rPr lang="uk-UA" dirty="0">
                          <a:latin typeface="+mj-lt"/>
                        </a:rPr>
                        <a:t>бінарна серіалізація).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+mj-lt"/>
                        </a:rPr>
                        <a:t>Зберігає деякі старі технології, на зразок </a:t>
                      </a:r>
                      <a:r>
                        <a:rPr lang="en-US" dirty="0">
                          <a:latin typeface="+mj-lt"/>
                        </a:rPr>
                        <a:t>ASP.NET Web Forms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252864"/>
                  </a:ext>
                </a:extLst>
              </a:tr>
            </a:tbl>
          </a:graphicData>
        </a:graphic>
      </p:graphicFrame>
      <p:sp>
        <p:nvSpPr>
          <p:cNvPr id="4" name="Дата 3">
            <a:extLst>
              <a:ext uri="{FF2B5EF4-FFF2-40B4-BE49-F238E27FC236}">
                <a16:creationId xmlns:a16="http://schemas.microsoft.com/office/drawing/2014/main" id="{3C0BFF98-B231-4313-BFF5-5F6C6CCD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B204-8793-4ED7-99AA-C7856551A38C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573A38-414F-4C38-8978-C40426A85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8B414-DABD-41F2-96C6-ACB84DA4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24</a:t>
            </a:fld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3C4670-2329-4D9A-B0D3-40007C807C02}"/>
              </a:ext>
            </a:extLst>
          </p:cNvPr>
          <p:cNvSpPr/>
          <p:nvPr/>
        </p:nvSpPr>
        <p:spPr>
          <a:xfrm>
            <a:off x="1184662" y="5023319"/>
            <a:ext cx="9982200" cy="141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ru-RU" sz="2000" dirty="0" err="1">
                <a:solidFill>
                  <a:srgbClr val="514843"/>
                </a:solidFill>
                <a:latin typeface="+mj-lt"/>
              </a:rPr>
              <a:t>Пакети</a:t>
            </a:r>
            <a:r>
              <a:rPr lang="ru-RU" sz="2000" dirty="0">
                <a:solidFill>
                  <a:srgbClr val="514843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514843"/>
                </a:solidFill>
                <a:latin typeface="+mj-lt"/>
              </a:rPr>
              <a:t>.NET Core </a:t>
            </a:r>
            <a:r>
              <a:rPr lang="ru-RU" sz="2000" dirty="0" err="1">
                <a:solidFill>
                  <a:srgbClr val="514843"/>
                </a:solidFill>
                <a:latin typeface="+mj-lt"/>
              </a:rPr>
              <a:t>визначають</a:t>
            </a:r>
            <a:r>
              <a:rPr lang="ru-RU" sz="2000" dirty="0">
                <a:solidFill>
                  <a:srgbClr val="514843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514843"/>
                </a:solidFill>
                <a:latin typeface="Plantagenet Cherokee"/>
              </a:rPr>
              <a:t>API, </a:t>
            </a:r>
            <a:r>
              <a:rPr lang="ru-RU" sz="2000" dirty="0">
                <a:solidFill>
                  <a:srgbClr val="514843"/>
                </a:solidFill>
                <a:latin typeface="+mj-lt"/>
              </a:rPr>
              <a:t>а </a:t>
            </a:r>
            <a:r>
              <a:rPr lang="ru-RU" sz="2000" dirty="0" err="1">
                <a:solidFill>
                  <a:srgbClr val="514843"/>
                </a:solidFill>
                <a:latin typeface="+mj-lt"/>
              </a:rPr>
              <a:t>платформи</a:t>
            </a:r>
            <a:r>
              <a:rPr lang="ru-RU" sz="2000" dirty="0">
                <a:solidFill>
                  <a:srgbClr val="514843"/>
                </a:solidFill>
                <a:latin typeface="+mj-lt"/>
              </a:rPr>
              <a:t> – </a:t>
            </a:r>
            <a:r>
              <a:rPr lang="ru-RU" sz="2000" dirty="0" err="1">
                <a:solidFill>
                  <a:srgbClr val="514843"/>
                </a:solidFill>
                <a:latin typeface="+mj-lt"/>
              </a:rPr>
              <a:t>групують</a:t>
            </a:r>
            <a:r>
              <a:rPr lang="ru-RU" sz="2000" dirty="0">
                <a:solidFill>
                  <a:srgbClr val="514843"/>
                </a:solidFill>
                <a:latin typeface="+mj-lt"/>
              </a:rPr>
              <a:t> </a:t>
            </a:r>
            <a:r>
              <a:rPr lang="ru-RU" sz="2000" dirty="0" err="1">
                <a:solidFill>
                  <a:srgbClr val="514843"/>
                </a:solidFill>
                <a:latin typeface="+mj-lt"/>
              </a:rPr>
              <a:t>пакети</a:t>
            </a:r>
            <a:r>
              <a:rPr lang="ru-RU" sz="2000" dirty="0">
                <a:solidFill>
                  <a:srgbClr val="514843"/>
                </a:solidFill>
                <a:latin typeface="+mj-lt"/>
              </a:rPr>
              <a:t>. </a:t>
            </a:r>
          </a:p>
          <a:p>
            <a:pPr marL="685800" lvl="1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ru-RU" sz="1600" dirty="0">
                <a:solidFill>
                  <a:srgbClr val="514843"/>
                </a:solidFill>
                <a:latin typeface="+mj-lt"/>
              </a:rPr>
              <a:t>Платформа без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пакетів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не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зможе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визначити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жоден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</a:t>
            </a:r>
            <a:r>
              <a:rPr lang="en-US" sz="1600" dirty="0">
                <a:solidFill>
                  <a:srgbClr val="514843"/>
                </a:solidFill>
                <a:latin typeface="Plantagenet Cherokee"/>
              </a:rPr>
              <a:t>API.</a:t>
            </a:r>
            <a:endParaRPr lang="uk-UA" sz="1600" dirty="0">
              <a:solidFill>
                <a:srgbClr val="514843"/>
              </a:solidFill>
              <a:latin typeface="Plantagenet Cherokee"/>
            </a:endParaRPr>
          </a:p>
          <a:p>
            <a:pPr marL="685800" lvl="1" indent="-228600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ru-RU" sz="1600" dirty="0" err="1">
                <a:solidFill>
                  <a:srgbClr val="514843"/>
                </a:solidFill>
                <a:latin typeface="+mj-lt"/>
              </a:rPr>
              <a:t>Кожний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з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пакетів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.</a:t>
            </a:r>
            <a:r>
              <a:rPr lang="en-US" sz="1600" dirty="0">
                <a:solidFill>
                  <a:srgbClr val="514843"/>
                </a:solidFill>
                <a:latin typeface="Plantagenet Cherokee"/>
              </a:rPr>
              <a:t>NET Core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підтримує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визначений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набір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платформ.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Наприклад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, пакет </a:t>
            </a:r>
            <a:r>
              <a:rPr lang="en-US" sz="1600" dirty="0" err="1">
                <a:solidFill>
                  <a:srgbClr val="514843"/>
                </a:solidFill>
                <a:latin typeface="Plantagenet Cherokee"/>
              </a:rPr>
              <a:t>System.IO.FileSystem</a:t>
            </a:r>
            <a:r>
              <a:rPr lang="en-US" sz="1600" dirty="0">
                <a:solidFill>
                  <a:srgbClr val="514843"/>
                </a:solidFill>
                <a:latin typeface="Plantagenet Cherokee"/>
              </a:rPr>
              <a:t>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підтримує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плафторми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</a:t>
            </a:r>
            <a:r>
              <a:rPr lang="en-US" sz="1600" dirty="0">
                <a:solidFill>
                  <a:srgbClr val="514843"/>
                </a:solidFill>
                <a:latin typeface="Plantagenet Cherokee"/>
              </a:rPr>
              <a:t>NET Standard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версії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1.3; .</a:t>
            </a:r>
            <a:r>
              <a:rPr lang="en-US" sz="1600" dirty="0">
                <a:solidFill>
                  <a:srgbClr val="514843"/>
                </a:solidFill>
                <a:latin typeface="Plantagenet Cherokee"/>
              </a:rPr>
              <a:t>NET Framework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версії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4,6; 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шість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 платформ </a:t>
            </a:r>
            <a:r>
              <a:rPr lang="en-US" sz="1600" dirty="0">
                <a:solidFill>
                  <a:srgbClr val="514843"/>
                </a:solidFill>
                <a:latin typeface="Plantagenet Cherokee"/>
              </a:rPr>
              <a:t>Xamarin (</a:t>
            </a:r>
            <a:r>
              <a:rPr lang="ru-RU" sz="1600" dirty="0" err="1">
                <a:solidFill>
                  <a:srgbClr val="514843"/>
                </a:solidFill>
                <a:latin typeface="+mj-lt"/>
              </a:rPr>
              <a:t>зокрема</a:t>
            </a:r>
            <a:r>
              <a:rPr lang="ru-RU" sz="1600" dirty="0">
                <a:solidFill>
                  <a:srgbClr val="514843"/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rgbClr val="514843"/>
                </a:solidFill>
                <a:latin typeface="Plantagenet Cherokee"/>
              </a:rPr>
              <a:t>Xamarin.iOS</a:t>
            </a:r>
            <a:r>
              <a:rPr lang="en-US" sz="1600" dirty="0">
                <a:solidFill>
                  <a:srgbClr val="514843"/>
                </a:solidFill>
                <a:latin typeface="Plantagenet Cherokee"/>
              </a:rPr>
              <a:t> 10)</a:t>
            </a:r>
          </a:p>
        </p:txBody>
      </p:sp>
    </p:spTree>
    <p:extLst>
      <p:ext uri="{BB962C8B-B14F-4D97-AF65-F5344CB8AC3E}">
        <p14:creationId xmlns:p14="http://schemas.microsoft.com/office/powerpoint/2010/main" val="38640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51AEB-54CA-4E6C-8278-48ECC0E8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Переваги</a:t>
            </a:r>
            <a:r>
              <a:rPr lang="ru-RU" b="1" dirty="0"/>
              <a:t> </a:t>
            </a:r>
            <a:r>
              <a:rPr lang="ru-RU" b="1" dirty="0" err="1"/>
              <a:t>використання</a:t>
            </a:r>
            <a:r>
              <a:rPr lang="ru-RU" b="1" dirty="0"/>
              <a:t> </a:t>
            </a:r>
            <a:r>
              <a:rPr lang="ru-RU" b="1" dirty="0" err="1"/>
              <a:t>пакетів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43DB0A-584D-4DFC-A3B7-10A036548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>
                <a:latin typeface="+mj-lt"/>
              </a:rPr>
              <a:t>Виробник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розповсюджувати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їх</a:t>
            </a:r>
            <a:r>
              <a:rPr lang="ru-RU" dirty="0">
                <a:latin typeface="+mj-lt"/>
              </a:rPr>
              <a:t> за </a:t>
            </a:r>
            <a:r>
              <a:rPr lang="ru-RU" dirty="0" err="1">
                <a:latin typeface="+mj-lt"/>
              </a:rPr>
              <a:t>власним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розкладом</a:t>
            </a:r>
            <a:r>
              <a:rPr lang="ru-RU" dirty="0">
                <a:latin typeface="+mj-lt"/>
              </a:rPr>
              <a:t>;</a:t>
            </a:r>
          </a:p>
          <a:p>
            <a:r>
              <a:rPr lang="ru-RU" dirty="0" err="1">
                <a:latin typeface="+mj-lt"/>
              </a:rPr>
              <a:t>Кожний</a:t>
            </a:r>
            <a:r>
              <a:rPr lang="ru-RU" dirty="0">
                <a:latin typeface="+mj-lt"/>
              </a:rPr>
              <a:t> пакет </a:t>
            </a:r>
            <a:r>
              <a:rPr lang="ru-RU" dirty="0" err="1">
                <a:latin typeface="+mj-lt"/>
              </a:rPr>
              <a:t>можна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тестувати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незалежно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від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інших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пакетів</a:t>
            </a:r>
            <a:r>
              <a:rPr lang="ru-RU" dirty="0">
                <a:latin typeface="+mj-lt"/>
              </a:rPr>
              <a:t>;</a:t>
            </a:r>
          </a:p>
          <a:p>
            <a:r>
              <a:rPr lang="ru-RU" dirty="0" err="1">
                <a:latin typeface="+mj-lt"/>
              </a:rPr>
              <a:t>Пакети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можуть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підтримувати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різні</a:t>
            </a:r>
            <a:r>
              <a:rPr lang="ru-RU" dirty="0">
                <a:latin typeface="+mj-lt"/>
              </a:rPr>
              <a:t> ОС та </a:t>
            </a:r>
            <a:r>
              <a:rPr lang="ru-RU" dirty="0" err="1">
                <a:latin typeface="+mj-lt"/>
              </a:rPr>
              <a:t>процесорні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архітектури</a:t>
            </a:r>
            <a:r>
              <a:rPr lang="ru-RU" dirty="0">
                <a:latin typeface="+mj-lt"/>
              </a:rPr>
              <a:t>;</a:t>
            </a:r>
          </a:p>
          <a:p>
            <a:r>
              <a:rPr lang="ru-RU" dirty="0" err="1">
                <a:latin typeface="+mj-lt"/>
              </a:rPr>
              <a:t>Пакети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можуть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залежності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характерні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лише</a:t>
            </a:r>
            <a:r>
              <a:rPr lang="ru-RU" dirty="0">
                <a:latin typeface="+mj-lt"/>
              </a:rPr>
              <a:t> для </a:t>
            </a:r>
            <a:r>
              <a:rPr lang="ru-RU" dirty="0" err="1">
                <a:latin typeface="+mj-lt"/>
              </a:rPr>
              <a:t>певної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бібліотеки</a:t>
            </a:r>
            <a:r>
              <a:rPr lang="ru-RU" dirty="0">
                <a:latin typeface="+mj-lt"/>
              </a:rPr>
              <a:t>;</a:t>
            </a:r>
          </a:p>
          <a:p>
            <a:r>
              <a:rPr lang="ru-RU" dirty="0" err="1">
                <a:latin typeface="+mj-lt"/>
              </a:rPr>
              <a:t>Додатки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мають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менший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розмір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оскільки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невикористані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пакети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виключаються</a:t>
            </a:r>
            <a:r>
              <a:rPr lang="ru-RU" dirty="0">
                <a:latin typeface="+mj-lt"/>
              </a:rPr>
              <a:t> з дистрибутива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7F2D77-4A05-454D-833B-C0A7F5136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B204-8793-4ED7-99AA-C7856551A38C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9405C6-40E3-46F0-B815-DF300402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A0F509-8B16-4178-967E-BE1ABF4D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25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32E955-8263-43D6-AF1B-45199DED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9" y="4295307"/>
            <a:ext cx="9119259" cy="23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2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solidFill>
                  <a:srgbClr val="514843"/>
                </a:solidFill>
              </a:rPr>
              <a:t>Еволюція платформи .</a:t>
            </a:r>
            <a:r>
              <a:rPr lang="en-US" b="1" dirty="0">
                <a:solidFill>
                  <a:srgbClr val="514843"/>
                </a:solidFill>
              </a:rPr>
              <a:t>NET Core</a:t>
            </a:r>
            <a:endParaRPr lang="ru-RU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.NET Core vs .NET Framework</a:t>
            </a:r>
          </a:p>
          <a:p>
            <a:pPr lvl="1"/>
            <a:r>
              <a:rPr lang="en-US" dirty="0">
                <a:latin typeface="+mj-lt"/>
              </a:rPr>
              <a:t>.NET Core 1.0</a:t>
            </a:r>
            <a:r>
              <a:rPr lang="uk-UA" dirty="0">
                <a:latin typeface="+mj-lt"/>
              </a:rPr>
              <a:t> (2016)</a:t>
            </a:r>
            <a:r>
              <a:rPr lang="en-US" dirty="0">
                <a:latin typeface="+mj-lt"/>
              </a:rPr>
              <a:t>: </a:t>
            </a:r>
            <a:r>
              <a:rPr lang="uk-UA" dirty="0">
                <a:latin typeface="+mj-lt"/>
              </a:rPr>
              <a:t>набагато менший </a:t>
            </a:r>
            <a:r>
              <a:rPr lang="en-US" dirty="0">
                <a:latin typeface="+mj-lt"/>
              </a:rPr>
              <a:t>API </a:t>
            </a:r>
            <a:r>
              <a:rPr lang="uk-UA" dirty="0">
                <a:latin typeface="+mj-lt"/>
              </a:rPr>
              <a:t>в порівнянні з</a:t>
            </a:r>
            <a:r>
              <a:rPr lang="en-US" dirty="0">
                <a:latin typeface="+mj-lt"/>
              </a:rPr>
              <a:t> .NET Framework 4.6.1.</a:t>
            </a:r>
          </a:p>
          <a:p>
            <a:pPr lvl="1"/>
            <a:r>
              <a:rPr lang="en-US" dirty="0">
                <a:latin typeface="+mj-lt"/>
              </a:rPr>
              <a:t>.NET Core 2.0: </a:t>
            </a:r>
            <a:r>
              <a:rPr lang="uk-UA" dirty="0">
                <a:latin typeface="+mj-lt"/>
              </a:rPr>
              <a:t>досяг паритету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сучасних </a:t>
            </a:r>
            <a:r>
              <a:rPr lang="en-US" dirty="0">
                <a:latin typeface="+mj-lt"/>
              </a:rPr>
              <a:t>API </a:t>
            </a:r>
            <a:r>
              <a:rPr lang="uk-UA" dirty="0">
                <a:latin typeface="+mj-lt"/>
              </a:rPr>
              <a:t>з</a:t>
            </a:r>
            <a:r>
              <a:rPr lang="en-US" dirty="0">
                <a:latin typeface="+mj-lt"/>
              </a:rPr>
              <a:t> .NET Framework 4.7.1</a:t>
            </a:r>
            <a:r>
              <a:rPr lang="uk-UA" dirty="0">
                <a:latin typeface="+mj-lt"/>
              </a:rPr>
              <a:t>, оскільки обидві технології реалізують </a:t>
            </a:r>
            <a:r>
              <a:rPr lang="en-US" dirty="0">
                <a:latin typeface="+mj-lt"/>
              </a:rPr>
              <a:t>.NET Standard 2.0.</a:t>
            </a:r>
          </a:p>
          <a:p>
            <a:pPr lvl="1"/>
            <a:r>
              <a:rPr lang="en-US" dirty="0">
                <a:latin typeface="+mj-lt"/>
              </a:rPr>
              <a:t>.NET Core 3.0: </a:t>
            </a:r>
            <a:r>
              <a:rPr lang="uk-UA" dirty="0">
                <a:latin typeface="+mj-lt"/>
              </a:rPr>
              <a:t>крупніший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сучасний </a:t>
            </a:r>
            <a:r>
              <a:rPr lang="en-US" dirty="0">
                <a:latin typeface="+mj-lt"/>
              </a:rPr>
              <a:t>API </a:t>
            </a:r>
            <a:r>
              <a:rPr lang="uk-UA" dirty="0">
                <a:latin typeface="+mj-lt"/>
              </a:rPr>
              <a:t>в порівнянні з</a:t>
            </a:r>
            <a:r>
              <a:rPr lang="en-US" dirty="0">
                <a:latin typeface="+mj-lt"/>
              </a:rPr>
              <a:t> .NET Framework</a:t>
            </a:r>
            <a:r>
              <a:rPr lang="uk-UA" dirty="0">
                <a:latin typeface="+mj-lt"/>
              </a:rPr>
              <a:t>,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оскільки</a:t>
            </a:r>
            <a:r>
              <a:rPr lang="en-US" dirty="0">
                <a:latin typeface="+mj-lt"/>
              </a:rPr>
              <a:t> .NET Framework 4.8 </a:t>
            </a:r>
            <a:r>
              <a:rPr lang="uk-UA" dirty="0">
                <a:latin typeface="+mj-lt"/>
              </a:rPr>
              <a:t>не реалізує</a:t>
            </a:r>
            <a:r>
              <a:rPr lang="en-US" dirty="0">
                <a:latin typeface="+mj-lt"/>
              </a:rPr>
              <a:t> .NET Standard 2.1.</a:t>
            </a:r>
          </a:p>
          <a:p>
            <a:r>
              <a:rPr lang="en-US" dirty="0">
                <a:latin typeface="+mj-lt"/>
              </a:rPr>
              <a:t>.NET Core 1.0 </a:t>
            </a:r>
            <a:r>
              <a:rPr lang="uk-UA" dirty="0">
                <a:latin typeface="+mj-lt"/>
              </a:rPr>
              <a:t>випущений в червні</a:t>
            </a:r>
            <a:r>
              <a:rPr lang="en-US" dirty="0">
                <a:latin typeface="+mj-lt"/>
              </a:rPr>
              <a:t> 2016</a:t>
            </a:r>
            <a:r>
              <a:rPr lang="uk-UA" dirty="0">
                <a:latin typeface="+mj-lt"/>
              </a:rPr>
              <a:t>р. та концентрується на реалізації </a:t>
            </a:r>
            <a:r>
              <a:rPr lang="en-US" dirty="0">
                <a:latin typeface="+mj-lt"/>
              </a:rPr>
              <a:t>API</a:t>
            </a:r>
            <a:r>
              <a:rPr lang="uk-UA" dirty="0">
                <a:latin typeface="+mj-lt"/>
              </a:rPr>
              <a:t> для побудови сучасних </a:t>
            </a:r>
            <a:r>
              <a:rPr lang="uk-UA" dirty="0" err="1">
                <a:latin typeface="+mj-lt"/>
              </a:rPr>
              <a:t>кросплатформних</a:t>
            </a:r>
            <a:r>
              <a:rPr lang="uk-UA" dirty="0">
                <a:latin typeface="+mj-lt"/>
              </a:rPr>
              <a:t> додатків, включаючи </a:t>
            </a:r>
            <a:r>
              <a:rPr lang="en-US" dirty="0">
                <a:latin typeface="+mj-lt"/>
              </a:rPr>
              <a:t>web</a:t>
            </a:r>
            <a:r>
              <a:rPr lang="uk-UA" dirty="0">
                <a:latin typeface="+mj-lt"/>
              </a:rPr>
              <a:t>- та хмарні додатки та служби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для</a:t>
            </a:r>
            <a:r>
              <a:rPr lang="en-US" dirty="0">
                <a:latin typeface="+mj-lt"/>
              </a:rPr>
              <a:t> Linux</a:t>
            </a:r>
            <a:r>
              <a:rPr lang="uk-UA" dirty="0">
                <a:latin typeface="+mj-lt"/>
              </a:rPr>
              <a:t>, застосовуючи</a:t>
            </a:r>
            <a:r>
              <a:rPr lang="en-US" dirty="0">
                <a:latin typeface="+mj-lt"/>
              </a:rPr>
              <a:t> ASP.NET Core.</a:t>
            </a:r>
          </a:p>
          <a:p>
            <a:pPr lvl="1"/>
            <a:r>
              <a:rPr lang="en-US" dirty="0">
                <a:latin typeface="+mj-lt"/>
              </a:rPr>
              <a:t>.NET Core 1.1 </a:t>
            </a:r>
            <a:r>
              <a:rPr lang="uk-UA" dirty="0">
                <a:latin typeface="+mj-lt"/>
              </a:rPr>
              <a:t>представлено в листопаді</a:t>
            </a:r>
            <a:r>
              <a:rPr lang="en-US" dirty="0">
                <a:latin typeface="+mj-lt"/>
              </a:rPr>
              <a:t> 2016</a:t>
            </a:r>
            <a:r>
              <a:rPr lang="uk-UA" dirty="0">
                <a:latin typeface="+mj-lt"/>
              </a:rPr>
              <a:t>р.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Націлений на виправлення помилок</a:t>
            </a:r>
            <a:r>
              <a:rPr lang="en-US" dirty="0">
                <a:latin typeface="+mj-lt"/>
              </a:rPr>
              <a:t>, </a:t>
            </a:r>
            <a:r>
              <a:rPr lang="uk-UA" dirty="0">
                <a:latin typeface="+mj-lt"/>
              </a:rPr>
              <a:t>підвищення кількості підтримуваних дистрибутивів</a:t>
            </a:r>
            <a:r>
              <a:rPr lang="en-US" dirty="0">
                <a:latin typeface="+mj-lt"/>
              </a:rPr>
              <a:t> Linux, </a:t>
            </a:r>
            <a:r>
              <a:rPr lang="uk-UA" dirty="0">
                <a:latin typeface="+mj-lt"/>
              </a:rPr>
              <a:t>підтримку </a:t>
            </a:r>
            <a:r>
              <a:rPr lang="en-US" dirty="0">
                <a:latin typeface="+mj-lt"/>
              </a:rPr>
              <a:t>.NET Standard 1.6</a:t>
            </a:r>
            <a:r>
              <a:rPr lang="uk-UA" dirty="0">
                <a:latin typeface="+mj-lt"/>
              </a:rPr>
              <a:t> та покращення продуктивності, особливо стосовно </a:t>
            </a:r>
            <a:r>
              <a:rPr lang="en-US" dirty="0">
                <a:latin typeface="+mj-lt"/>
              </a:rPr>
              <a:t>ASP.NET Core.</a:t>
            </a:r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26</a:t>
            </a:fld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128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5F0F54-F92D-4F30-B381-1C537DC8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solidFill>
                  <a:srgbClr val="514843"/>
                </a:solidFill>
              </a:rPr>
              <a:t>Еволюція платформи .</a:t>
            </a:r>
            <a:r>
              <a:rPr lang="en-US" b="1" dirty="0">
                <a:solidFill>
                  <a:srgbClr val="514843"/>
                </a:solidFill>
              </a:rPr>
              <a:t>NET Core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9628B4-6015-4364-A642-EE4072B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0782300" cy="45720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hlinkClick r:id="rId2"/>
              </a:rPr>
              <a:t>.NET Core 2.0</a:t>
            </a:r>
            <a:r>
              <a:rPr lang="uk-UA" dirty="0">
                <a:latin typeface="+mj-lt"/>
              </a:rPr>
              <a:t> концентрується на впровадженні </a:t>
            </a:r>
            <a:r>
              <a:rPr lang="en-US" dirty="0">
                <a:latin typeface="+mj-lt"/>
              </a:rPr>
              <a:t>.NET Standard 2.0, </a:t>
            </a:r>
            <a:r>
              <a:rPr lang="uk-UA" dirty="0">
                <a:latin typeface="+mj-lt"/>
              </a:rPr>
              <a:t>можливості додавання посилань на бібліотеки</a:t>
            </a:r>
            <a:r>
              <a:rPr lang="en-US" dirty="0">
                <a:latin typeface="+mj-lt"/>
              </a:rPr>
              <a:t> .NET Framework </a:t>
            </a:r>
            <a:r>
              <a:rPr lang="uk-UA" dirty="0">
                <a:latin typeface="+mj-lt"/>
              </a:rPr>
              <a:t>та підвищення продуктивності</a:t>
            </a:r>
            <a:r>
              <a:rPr lang="en-US" dirty="0">
                <a:latin typeface="+mj-lt"/>
              </a:rPr>
              <a:t>. </a:t>
            </a:r>
          </a:p>
          <a:p>
            <a:pPr lvl="1"/>
            <a:r>
              <a:rPr lang="en-US" dirty="0">
                <a:latin typeface="+mj-lt"/>
              </a:rPr>
              <a:t>.NET Core </a:t>
            </a:r>
            <a:r>
              <a:rPr lang="uk-UA" dirty="0">
                <a:latin typeface="+mj-lt"/>
              </a:rPr>
              <a:t>для</a:t>
            </a:r>
            <a:r>
              <a:rPr lang="en-US" dirty="0">
                <a:latin typeface="+mj-lt"/>
              </a:rPr>
              <a:t> UWP</a:t>
            </a:r>
            <a:r>
              <a:rPr lang="uk-UA" dirty="0">
                <a:latin typeface="+mj-lt"/>
              </a:rPr>
              <a:t>-додатків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випущено з</a:t>
            </a:r>
            <a:r>
              <a:rPr lang="en-US" dirty="0">
                <a:latin typeface="+mj-lt"/>
              </a:rPr>
              <a:t> Windows 10 Fall Creators Update </a:t>
            </a:r>
            <a:r>
              <a:rPr lang="uk-UA" dirty="0">
                <a:latin typeface="+mj-lt"/>
              </a:rPr>
              <a:t>у жовтні</a:t>
            </a:r>
            <a:r>
              <a:rPr lang="en-US" dirty="0">
                <a:latin typeface="+mj-lt"/>
              </a:rPr>
              <a:t> 2017</a:t>
            </a:r>
            <a:r>
              <a:rPr lang="uk-UA" dirty="0">
                <a:latin typeface="+mj-lt"/>
              </a:rPr>
              <a:t>р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dirty="0">
                <a:latin typeface="+mj-lt"/>
                <a:hlinkClick r:id="rId3"/>
              </a:rPr>
              <a:t>.NET Core 2.1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представлено в травні </a:t>
            </a:r>
            <a:r>
              <a:rPr lang="en-US" dirty="0">
                <a:latin typeface="+mj-lt"/>
              </a:rPr>
              <a:t>2018</a:t>
            </a:r>
            <a:r>
              <a:rPr lang="uk-UA" dirty="0">
                <a:latin typeface="+mj-lt"/>
              </a:rPr>
              <a:t>р.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Націлений на реалізацію </a:t>
            </a:r>
            <a:r>
              <a:rPr lang="en-US" dirty="0">
                <a:latin typeface="+mj-lt"/>
              </a:rPr>
              <a:t>extendable tooling system, </a:t>
            </a:r>
            <a:r>
              <a:rPr lang="uk-UA" dirty="0">
                <a:latin typeface="+mj-lt"/>
              </a:rPr>
              <a:t>додавання нових типів, як </a:t>
            </a:r>
            <a:r>
              <a:rPr lang="en-US" dirty="0">
                <a:latin typeface="+mj-lt"/>
              </a:rPr>
              <a:t>Span&lt;T&gt;, </a:t>
            </a:r>
            <a:r>
              <a:rPr lang="uk-UA" dirty="0">
                <a:latin typeface="+mj-lt"/>
              </a:rPr>
              <a:t>нових</a:t>
            </a:r>
            <a:r>
              <a:rPr lang="en-US" dirty="0">
                <a:latin typeface="+mj-lt"/>
              </a:rPr>
              <a:t> API</a:t>
            </a:r>
            <a:r>
              <a:rPr lang="uk-UA" dirty="0">
                <a:latin typeface="+mj-lt"/>
              </a:rPr>
              <a:t> для криптографії та стиснення даних.</a:t>
            </a:r>
          </a:p>
          <a:p>
            <a:pPr lvl="1"/>
            <a:r>
              <a:rPr lang="en-US" dirty="0">
                <a:latin typeface="+mj-lt"/>
              </a:rPr>
              <a:t>Windows Compatibility Pack</a:t>
            </a:r>
            <a:r>
              <a:rPr lang="uk-UA" dirty="0">
                <a:latin typeface="+mj-lt"/>
              </a:rPr>
              <a:t> з додатковими</a:t>
            </a:r>
            <a:r>
              <a:rPr lang="en-US" dirty="0">
                <a:latin typeface="+mj-lt"/>
              </a:rPr>
              <a:t> 20</a:t>
            </a:r>
            <a:r>
              <a:rPr lang="uk-UA" dirty="0">
                <a:latin typeface="+mj-lt"/>
              </a:rPr>
              <a:t> </a:t>
            </a:r>
            <a:r>
              <a:rPr lang="en-US" dirty="0">
                <a:latin typeface="+mj-lt"/>
              </a:rPr>
              <a:t>000 API</a:t>
            </a:r>
            <a:r>
              <a:rPr lang="uk-UA" dirty="0">
                <a:latin typeface="+mj-lt"/>
              </a:rPr>
              <a:t> допомагає </a:t>
            </a:r>
            <a:r>
              <a:rPr lang="uk-UA" dirty="0" err="1">
                <a:latin typeface="+mj-lt"/>
              </a:rPr>
              <a:t>портувати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старі</a:t>
            </a:r>
            <a:r>
              <a:rPr lang="en-US" dirty="0">
                <a:latin typeface="+mj-lt"/>
              </a:rPr>
              <a:t> Windows</a:t>
            </a:r>
            <a:r>
              <a:rPr lang="uk-UA" dirty="0">
                <a:latin typeface="+mj-lt"/>
              </a:rPr>
              <a:t>-додатки</a:t>
            </a:r>
          </a:p>
          <a:p>
            <a:pPr lvl="1"/>
            <a:r>
              <a:rPr lang="uk-UA" dirty="0">
                <a:latin typeface="+mj-lt"/>
              </a:rPr>
              <a:t>Додано </a:t>
            </a:r>
            <a:r>
              <a:rPr lang="uk-UA" dirty="0">
                <a:latin typeface="+mj-lt"/>
                <a:hlinkClick r:id="rId4"/>
              </a:rPr>
              <a:t>перетворення значень (</a:t>
            </a:r>
            <a:r>
              <a:rPr lang="en-US" dirty="0">
                <a:latin typeface="+mj-lt"/>
                <a:hlinkClick r:id="rId4"/>
              </a:rPr>
              <a:t>value conversions</a:t>
            </a:r>
            <a:r>
              <a:rPr lang="uk-UA" dirty="0">
                <a:latin typeface="+mj-lt"/>
                <a:hlinkClick r:id="rId4"/>
              </a:rPr>
              <a:t>) в </a:t>
            </a:r>
            <a:r>
              <a:rPr lang="en-US" dirty="0">
                <a:latin typeface="+mj-lt"/>
                <a:hlinkClick r:id="rId4"/>
              </a:rPr>
              <a:t>Entity Framework Core</a:t>
            </a:r>
            <a:r>
              <a:rPr lang="en-US" dirty="0">
                <a:latin typeface="+mj-lt"/>
              </a:rPr>
              <a:t>, </a:t>
            </a:r>
            <a:r>
              <a:rPr lang="uk-UA" dirty="0">
                <a:latin typeface="+mj-lt"/>
              </a:rPr>
              <a:t>перетворення в </a:t>
            </a:r>
            <a:r>
              <a:rPr lang="en-US" dirty="0">
                <a:latin typeface="+mj-lt"/>
              </a:rPr>
              <a:t>LINQ </a:t>
            </a:r>
            <a:r>
              <a:rPr lang="en-US" dirty="0" err="1">
                <a:latin typeface="+mj-lt"/>
              </a:rPr>
              <a:t>GroupBy</a:t>
            </a:r>
            <a:r>
              <a:rPr lang="en-US" dirty="0">
                <a:latin typeface="+mj-lt"/>
              </a:rPr>
              <a:t>, </a:t>
            </a:r>
            <a:r>
              <a:rPr lang="uk-UA" dirty="0">
                <a:latin typeface="+mj-lt"/>
                <a:hlinkClick r:id="rId5"/>
              </a:rPr>
              <a:t>заповнення даних (</a:t>
            </a:r>
            <a:r>
              <a:rPr lang="en-US" dirty="0">
                <a:latin typeface="+mj-lt"/>
                <a:hlinkClick r:id="rId5"/>
              </a:rPr>
              <a:t>data seeding</a:t>
            </a:r>
            <a:r>
              <a:rPr lang="uk-UA" dirty="0">
                <a:latin typeface="+mj-lt"/>
                <a:hlinkClick r:id="rId5"/>
              </a:rPr>
              <a:t>)</a:t>
            </a:r>
            <a:r>
              <a:rPr lang="en-US" dirty="0">
                <a:latin typeface="+mj-lt"/>
              </a:rPr>
              <a:t>, </a:t>
            </a:r>
            <a:r>
              <a:rPr lang="en-US" dirty="0">
                <a:latin typeface="+mj-lt"/>
                <a:hlinkClick r:id="rId6"/>
              </a:rPr>
              <a:t>query types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uk-UA" dirty="0">
                <a:latin typeface="+mj-lt"/>
                <a:hlinkClick r:id="rId7"/>
              </a:rPr>
              <a:t>.</a:t>
            </a:r>
            <a:r>
              <a:rPr lang="en-US" dirty="0">
                <a:latin typeface="+mj-lt"/>
                <a:hlinkClick r:id="rId7"/>
              </a:rPr>
              <a:t>NET Core 2.2</a:t>
            </a:r>
            <a:r>
              <a:rPr lang="en-US" dirty="0">
                <a:latin typeface="+mj-lt"/>
              </a:rPr>
              <a:t> </a:t>
            </a:r>
            <a:r>
              <a:rPr lang="ru-UA" dirty="0">
                <a:latin typeface="+mj-lt"/>
              </a:rPr>
              <a:t>в</a:t>
            </a:r>
            <a:r>
              <a:rPr lang="ru-RU" dirty="0">
                <a:latin typeface="+mj-lt"/>
              </a:rPr>
              <a:t>и</a:t>
            </a:r>
            <a:r>
              <a:rPr lang="ru-UA" dirty="0">
                <a:latin typeface="+mj-lt"/>
              </a:rPr>
              <a:t>п</a:t>
            </a:r>
            <a:r>
              <a:rPr lang="ru-RU" dirty="0">
                <a:latin typeface="+mj-lt"/>
              </a:rPr>
              <a:t>у</a:t>
            </a:r>
            <a:r>
              <a:rPr lang="ru-UA" dirty="0">
                <a:latin typeface="+mj-lt"/>
              </a:rPr>
              <a:t>щ</a:t>
            </a:r>
            <a:r>
              <a:rPr lang="ru-RU" dirty="0">
                <a:latin typeface="+mj-lt"/>
              </a:rPr>
              <a:t>е</a:t>
            </a:r>
            <a:r>
              <a:rPr lang="ru-UA" dirty="0">
                <a:latin typeface="+mj-lt"/>
              </a:rPr>
              <a:t>н</a:t>
            </a:r>
            <a:r>
              <a:rPr lang="ru-RU" dirty="0">
                <a:latin typeface="+mj-lt"/>
              </a:rPr>
              <a:t>о</a:t>
            </a:r>
            <a:r>
              <a:rPr lang="ru-UA" dirty="0">
                <a:latin typeface="+mj-lt"/>
              </a:rPr>
              <a:t> </a:t>
            </a:r>
            <a:r>
              <a:rPr lang="ru-RU" dirty="0">
                <a:latin typeface="+mj-lt"/>
              </a:rPr>
              <a:t>в</a:t>
            </a:r>
            <a:r>
              <a:rPr lang="ru-UA" dirty="0">
                <a:latin typeface="+mj-lt"/>
              </a:rPr>
              <a:t> </a:t>
            </a:r>
            <a:r>
              <a:rPr lang="ru-RU" dirty="0">
                <a:latin typeface="+mj-lt"/>
              </a:rPr>
              <a:t>г</a:t>
            </a:r>
            <a:r>
              <a:rPr lang="ru-UA" dirty="0">
                <a:latin typeface="+mj-lt"/>
              </a:rPr>
              <a:t>р</a:t>
            </a:r>
            <a:r>
              <a:rPr lang="ru-RU" dirty="0">
                <a:latin typeface="+mj-lt"/>
              </a:rPr>
              <a:t>у</a:t>
            </a:r>
            <a:r>
              <a:rPr lang="ru-UA" dirty="0">
                <a:latin typeface="+mj-lt"/>
              </a:rPr>
              <a:t>д</a:t>
            </a:r>
            <a:r>
              <a:rPr lang="ru-RU" dirty="0">
                <a:latin typeface="+mj-lt"/>
              </a:rPr>
              <a:t>н</a:t>
            </a:r>
            <a:r>
              <a:rPr lang="uk-UA" dirty="0">
                <a:latin typeface="+mj-lt"/>
              </a:rPr>
              <a:t>і </a:t>
            </a:r>
            <a:r>
              <a:rPr lang="en-US" dirty="0">
                <a:latin typeface="+mj-lt"/>
              </a:rPr>
              <a:t>2018</a:t>
            </a:r>
            <a:r>
              <a:rPr lang="uk-UA" dirty="0">
                <a:latin typeface="+mj-lt"/>
              </a:rPr>
              <a:t>р. Фокусується на покращенні діагностичних інструментів для</a:t>
            </a:r>
            <a:r>
              <a:rPr lang="en-US" dirty="0">
                <a:latin typeface="+mj-lt"/>
              </a:rPr>
              <a:t> runtime, optional tiered compilation</a:t>
            </a:r>
            <a:r>
              <a:rPr lang="uk-UA" dirty="0">
                <a:latin typeface="+mj-lt"/>
              </a:rPr>
              <a:t> та додаванні нових можливостей в </a:t>
            </a:r>
            <a:r>
              <a:rPr lang="en-US" dirty="0">
                <a:latin typeface="+mj-lt"/>
              </a:rPr>
              <a:t>ASP.NET Core </a:t>
            </a:r>
            <a:r>
              <a:rPr lang="uk-UA" dirty="0">
                <a:latin typeface="+mj-lt"/>
              </a:rPr>
              <a:t>та</a:t>
            </a:r>
            <a:r>
              <a:rPr lang="en-US" dirty="0">
                <a:latin typeface="+mj-lt"/>
              </a:rPr>
              <a:t> Entity Framework Core</a:t>
            </a:r>
            <a:r>
              <a:rPr lang="uk-UA" dirty="0">
                <a:latin typeface="+mj-lt"/>
              </a:rPr>
              <a:t>: підтримка </a:t>
            </a:r>
            <a:r>
              <a:rPr lang="en-US" dirty="0">
                <a:latin typeface="+mj-lt"/>
              </a:rPr>
              <a:t>spatial data</a:t>
            </a:r>
            <a:r>
              <a:rPr lang="uk-UA" dirty="0">
                <a:latin typeface="+mj-lt"/>
              </a:rPr>
              <a:t> за допомогою типів з бібліотеки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NetTopologySuite</a:t>
            </a:r>
            <a:r>
              <a:rPr lang="en-US" dirty="0">
                <a:latin typeface="+mj-lt"/>
              </a:rPr>
              <a:t> (NTS), </a:t>
            </a:r>
            <a:r>
              <a:rPr lang="uk-UA" dirty="0">
                <a:latin typeface="+mj-lt"/>
              </a:rPr>
              <a:t>теги запитів</a:t>
            </a:r>
            <a:r>
              <a:rPr lang="en-US" dirty="0">
                <a:latin typeface="+mj-lt"/>
              </a:rPr>
              <a:t>, collections of owned entities.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17024B-1E5F-425A-95F3-60448269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864B7-2C9E-4DF0-A12C-6AFE5D914037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037D0-DB36-474D-AA58-BC092DB4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7DFA07-8085-40BB-A785-2EFCD261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27</a:t>
            </a:fld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197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6DA2B4-6C16-4CDF-A5C1-635C0D31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Стан </a:t>
            </a:r>
            <a:r>
              <a:rPr lang="ru-RU" b="1" dirty="0" err="1"/>
              <a:t>платформи</a:t>
            </a:r>
            <a:r>
              <a:rPr lang="ru-RU" b="1" dirty="0"/>
              <a:t> .</a:t>
            </a:r>
            <a:r>
              <a:rPr lang="en-US" b="1" dirty="0"/>
              <a:t>NET</a:t>
            </a:r>
            <a:r>
              <a:rPr lang="uk-UA" b="1" dirty="0"/>
              <a:t> до появи </a:t>
            </a:r>
            <a:r>
              <a:rPr lang="en-US" b="1" dirty="0"/>
              <a:t>.NET Core 3.0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E37FFF-7D32-42F4-B2E0-65F4B125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1" y="1600199"/>
            <a:ext cx="5394960" cy="4756149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>
                <a:latin typeface="+mj-lt"/>
              </a:rPr>
              <a:t>Технологія</a:t>
            </a:r>
            <a:r>
              <a:rPr lang="ru-RU" dirty="0">
                <a:latin typeface="+mj-lt"/>
              </a:rPr>
              <a:t> </a:t>
            </a:r>
            <a:r>
              <a:rPr lang="ru-RU" b="1" i="1" dirty="0">
                <a:latin typeface="+mj-lt"/>
              </a:rPr>
              <a:t>.</a:t>
            </a:r>
            <a:r>
              <a:rPr lang="en-US" b="1" i="1" dirty="0">
                <a:latin typeface="+mj-lt"/>
              </a:rPr>
              <a:t>NET Standard</a:t>
            </a:r>
            <a:r>
              <a:rPr lang="en-US" dirty="0">
                <a:latin typeface="+mj-lt"/>
              </a:rPr>
              <a:t> - </a:t>
            </a:r>
            <a:r>
              <a:rPr lang="uk-UA" dirty="0">
                <a:latin typeface="+mj-lt"/>
              </a:rPr>
              <a:t>с</a:t>
            </a:r>
            <a:r>
              <a:rPr lang="ru-RU" dirty="0" err="1">
                <a:latin typeface="+mj-lt"/>
              </a:rPr>
              <a:t>пецифікація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спільного</a:t>
            </a:r>
            <a:r>
              <a:rPr lang="ru-RU" dirty="0">
                <a:latin typeface="+mj-lt"/>
              </a:rPr>
              <a:t> для </a:t>
            </a:r>
            <a:r>
              <a:rPr lang="ru-RU" b="1" i="1" dirty="0" err="1">
                <a:latin typeface="+mj-lt"/>
              </a:rPr>
              <a:t>всіх</a:t>
            </a:r>
            <a:r>
              <a:rPr lang="ru-RU" dirty="0">
                <a:latin typeface="+mj-lt"/>
              </a:rPr>
              <a:t> .NET-платформ набору АРІ.</a:t>
            </a:r>
          </a:p>
          <a:p>
            <a:pPr lvl="1"/>
            <a:r>
              <a:rPr lang="ru-RU" dirty="0">
                <a:latin typeface="+mj-lt"/>
              </a:rPr>
              <a:t>До </a:t>
            </a:r>
            <a:r>
              <a:rPr lang="ru-RU" dirty="0" err="1">
                <a:latin typeface="+mj-lt"/>
              </a:rPr>
              <a:t>появи</a:t>
            </a:r>
            <a:r>
              <a:rPr lang="ru-RU" dirty="0">
                <a:latin typeface="+mj-lt"/>
              </a:rPr>
              <a:t> .</a:t>
            </a:r>
            <a:r>
              <a:rPr lang="en-US" dirty="0">
                <a:latin typeface="+mj-lt"/>
              </a:rPr>
              <a:t>NET Standard </a:t>
            </a:r>
            <a:r>
              <a:rPr lang="ru-RU" dirty="0" err="1">
                <a:latin typeface="+mj-lt"/>
              </a:rPr>
              <a:t>використовувались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портативні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бібліотеки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класів</a:t>
            </a:r>
            <a:r>
              <a:rPr lang="ru-RU" dirty="0">
                <a:latin typeface="+mj-lt"/>
              </a:rPr>
              <a:t> (</a:t>
            </a:r>
            <a:r>
              <a:rPr lang="en-US" dirty="0">
                <a:latin typeface="+mj-lt"/>
              </a:rPr>
              <a:t>Portable Class Libraries, PCL). </a:t>
            </a:r>
          </a:p>
          <a:p>
            <a:pPr lvl="1"/>
            <a:r>
              <a:rPr lang="ru-RU" dirty="0" err="1">
                <a:latin typeface="+mj-lt"/>
              </a:rPr>
              <a:t>Існувала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можливість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створити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бібліотеку</a:t>
            </a:r>
            <a:r>
              <a:rPr lang="ru-RU" dirty="0">
                <a:latin typeface="+mj-lt"/>
              </a:rPr>
              <a:t> коду та явно </a:t>
            </a:r>
            <a:r>
              <a:rPr lang="ru-RU" dirty="0" err="1">
                <a:latin typeface="+mj-lt"/>
              </a:rPr>
              <a:t>вказати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підтримувані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платформи</a:t>
            </a:r>
            <a:r>
              <a:rPr lang="ru-RU" dirty="0">
                <a:latin typeface="+mj-lt"/>
              </a:rPr>
              <a:t>: </a:t>
            </a:r>
            <a:r>
              <a:rPr lang="en-US" dirty="0">
                <a:latin typeface="+mj-lt"/>
              </a:rPr>
              <a:t>Xamarin, Silverlight, Windows 8 </a:t>
            </a:r>
            <a:r>
              <a:rPr lang="ru-RU" dirty="0">
                <a:latin typeface="+mj-lt"/>
              </a:rPr>
              <a:t>і т. д. Ваша </a:t>
            </a:r>
            <a:r>
              <a:rPr lang="ru-RU" dirty="0" err="1">
                <a:latin typeface="+mj-lt"/>
              </a:rPr>
              <a:t>бібліотека</a:t>
            </a:r>
            <a:r>
              <a:rPr lang="ru-RU" dirty="0">
                <a:latin typeface="+mj-lt"/>
              </a:rPr>
              <a:t> могла </a:t>
            </a:r>
            <a:r>
              <a:rPr lang="ru-RU" dirty="0" err="1">
                <a:latin typeface="+mj-lt"/>
              </a:rPr>
              <a:t>використовувати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перетин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можливостей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API, </a:t>
            </a:r>
            <a:r>
              <a:rPr lang="ru-RU" dirty="0" err="1">
                <a:latin typeface="+mj-lt"/>
              </a:rPr>
              <a:t>підтримуваних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вказаними</a:t>
            </a:r>
            <a:r>
              <a:rPr lang="ru-RU" dirty="0">
                <a:latin typeface="+mj-lt"/>
              </a:rPr>
              <a:t> платформами.</a:t>
            </a:r>
            <a:endParaRPr lang="en-US" dirty="0">
              <a:latin typeface="+mj-lt"/>
            </a:endParaRPr>
          </a:p>
          <a:p>
            <a:pPr lvl="0"/>
            <a:r>
              <a:rPr lang="en-US" dirty="0">
                <a:solidFill>
                  <a:srgbClr val="514843"/>
                </a:solidFill>
                <a:latin typeface="Plantagenet Cherokee"/>
                <a:hlinkClick r:id="rId2"/>
              </a:rPr>
              <a:t>.NET Core 3.0</a:t>
            </a:r>
            <a:r>
              <a:rPr lang="uk-UA" dirty="0">
                <a:solidFill>
                  <a:srgbClr val="514843"/>
                </a:solidFill>
                <a:latin typeface="Plantagenet Cherokee"/>
              </a:rPr>
              <a:t> представлено у вересні 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2019</a:t>
            </a:r>
            <a:r>
              <a:rPr lang="uk-UA" dirty="0">
                <a:solidFill>
                  <a:srgbClr val="514843"/>
                </a:solidFill>
                <a:latin typeface="Plantagenet Cherokee"/>
              </a:rPr>
              <a:t>р.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 </a:t>
            </a:r>
            <a:endParaRPr lang="uk-UA" dirty="0">
              <a:solidFill>
                <a:srgbClr val="514843"/>
              </a:solidFill>
              <a:latin typeface="Plantagenet Cherokee"/>
            </a:endParaRPr>
          </a:p>
          <a:p>
            <a:pPr lvl="1"/>
            <a:r>
              <a:rPr lang="uk-UA" dirty="0">
                <a:solidFill>
                  <a:srgbClr val="514843"/>
                </a:solidFill>
                <a:latin typeface="Plantagenet Cherokee"/>
              </a:rPr>
              <a:t>Націлений на додавання підтримки 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Windows Forms (2001), Windows</a:t>
            </a:r>
            <a:r>
              <a:rPr lang="uk-UA" dirty="0">
                <a:solidFill>
                  <a:srgbClr val="514843"/>
                </a:solidFill>
                <a:latin typeface="+mj-lt"/>
              </a:rPr>
              <a:t> 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Presentation Foundation (WPF; 2006), Entity Framework 6.3</a:t>
            </a:r>
            <a:r>
              <a:rPr lang="uk-UA" dirty="0">
                <a:solidFill>
                  <a:srgbClr val="514843"/>
                </a:solidFill>
                <a:latin typeface="Plantagenet Cherokee"/>
              </a:rPr>
              <a:t>.</a:t>
            </a:r>
          </a:p>
          <a:p>
            <a:pPr lvl="1"/>
            <a:r>
              <a:rPr lang="uk-UA" dirty="0">
                <a:solidFill>
                  <a:srgbClr val="514843"/>
                </a:solidFill>
                <a:latin typeface="Plantagenet Cherokee"/>
              </a:rPr>
              <a:t>Доповнює фреймворк 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side-by-side</a:t>
            </a:r>
            <a:r>
              <a:rPr lang="uk-UA" dirty="0">
                <a:solidFill>
                  <a:srgbClr val="514843"/>
                </a:solidFill>
                <a:latin typeface="+mj-lt"/>
              </a:rPr>
              <a:t> 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and app-local deployments, </a:t>
            </a:r>
            <a:r>
              <a:rPr lang="uk-UA" dirty="0">
                <a:solidFill>
                  <a:srgbClr val="514843"/>
                </a:solidFill>
                <a:latin typeface="Plantagenet Cherokee"/>
              </a:rPr>
              <a:t>швидким читачем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 JSON reader, serial port access and other PIN</a:t>
            </a:r>
            <a:r>
              <a:rPr lang="uk-UA" dirty="0">
                <a:solidFill>
                  <a:srgbClr val="514843"/>
                </a:solidFill>
                <a:latin typeface="+mj-lt"/>
              </a:rPr>
              <a:t> 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access for Internet of Things (IoT) solutions</a:t>
            </a:r>
            <a:r>
              <a:rPr lang="uk-UA" dirty="0">
                <a:solidFill>
                  <a:srgbClr val="514843"/>
                </a:solidFill>
                <a:latin typeface="Plantagenet Cherokee"/>
              </a:rPr>
              <a:t> та за умовчанням ввімкненою багаторівневою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 </a:t>
            </a:r>
            <a:r>
              <a:rPr lang="uk-UA" dirty="0">
                <a:solidFill>
                  <a:srgbClr val="514843"/>
                </a:solidFill>
                <a:latin typeface="Plantagenet Cherokee"/>
              </a:rPr>
              <a:t>(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tiered</a:t>
            </a:r>
            <a:r>
              <a:rPr lang="uk-UA" dirty="0">
                <a:solidFill>
                  <a:srgbClr val="514843"/>
                </a:solidFill>
                <a:latin typeface="Plantagenet Cherokee"/>
              </a:rPr>
              <a:t>) компіляцією.</a:t>
            </a:r>
          </a:p>
          <a:p>
            <a:r>
              <a:rPr lang="en-US" dirty="0">
                <a:solidFill>
                  <a:srgbClr val="514843"/>
                </a:solidFill>
                <a:latin typeface="Plantagenet Cherokee"/>
                <a:hlinkClick r:id="rId3"/>
              </a:rPr>
              <a:t>.NET Core 3.1</a:t>
            </a:r>
            <a:r>
              <a:rPr lang="en-US" dirty="0">
                <a:solidFill>
                  <a:srgbClr val="514843"/>
                </a:solidFill>
                <a:latin typeface="Plantagenet Cherokee"/>
              </a:rPr>
              <a:t> – </a:t>
            </a:r>
            <a:r>
              <a:rPr lang="uk-UA" dirty="0">
                <a:solidFill>
                  <a:srgbClr val="514843"/>
                </a:solidFill>
                <a:latin typeface="Plantagenet Cherokee"/>
              </a:rPr>
              <a:t>грудень 2019р.</a:t>
            </a:r>
            <a:endParaRPr lang="uk-UA" dirty="0">
              <a:solidFill>
                <a:srgbClr val="514843"/>
              </a:solidFill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0E2A6F-6E12-450A-AE74-98462DC1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B204-8793-4ED7-99AA-C7856551A38C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0B23D4-E162-4AD7-9242-5D64C129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6BDA59-B4E2-4559-833B-E6257F0F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28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6CA0BF-CB94-484C-A16B-EC008747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1" y="1600200"/>
            <a:ext cx="6540761" cy="33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5F0F54-F92D-4F30-B381-1C537DC8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A" b="1" dirty="0">
                <a:solidFill>
                  <a:srgbClr val="514843"/>
                </a:solidFill>
                <a:hlinkClick r:id="rId2"/>
              </a:rPr>
              <a:t>М</a:t>
            </a:r>
            <a:r>
              <a:rPr lang="ru-RU" b="1" dirty="0">
                <a:solidFill>
                  <a:srgbClr val="514843"/>
                </a:solidFill>
                <a:hlinkClick r:id="rId2"/>
              </a:rPr>
              <a:t>а</a:t>
            </a:r>
            <a:r>
              <a:rPr lang="ru-UA" b="1" dirty="0">
                <a:solidFill>
                  <a:srgbClr val="514843"/>
                </a:solidFill>
                <a:hlinkClick r:id="rId2"/>
              </a:rPr>
              <a:t>й</a:t>
            </a:r>
            <a:r>
              <a:rPr lang="ru-RU" b="1" dirty="0">
                <a:solidFill>
                  <a:srgbClr val="514843"/>
                </a:solidFill>
                <a:hlinkClick r:id="rId2"/>
              </a:rPr>
              <a:t>б</a:t>
            </a:r>
            <a:r>
              <a:rPr lang="ru-UA" b="1" dirty="0">
                <a:solidFill>
                  <a:srgbClr val="514843"/>
                </a:solidFill>
                <a:hlinkClick r:id="rId2"/>
              </a:rPr>
              <a:t>у</a:t>
            </a:r>
            <a:r>
              <a:rPr lang="ru-RU" b="1" dirty="0">
                <a:solidFill>
                  <a:srgbClr val="514843"/>
                </a:solidFill>
                <a:hlinkClick r:id="rId2"/>
              </a:rPr>
              <a:t>т</a:t>
            </a:r>
            <a:r>
              <a:rPr lang="ru-UA" b="1" dirty="0">
                <a:solidFill>
                  <a:srgbClr val="514843"/>
                </a:solidFill>
                <a:hlinkClick r:id="rId2"/>
              </a:rPr>
              <a:t>н</a:t>
            </a:r>
            <a:r>
              <a:rPr lang="uk-UA" b="1" dirty="0">
                <a:solidFill>
                  <a:srgbClr val="514843"/>
                </a:solidFill>
                <a:hlinkClick r:id="rId2"/>
              </a:rPr>
              <a:t>є платформи .</a:t>
            </a:r>
            <a:r>
              <a:rPr lang="en-US" b="1" dirty="0">
                <a:solidFill>
                  <a:srgbClr val="514843"/>
                </a:solidFill>
                <a:hlinkClick r:id="rId2"/>
              </a:rPr>
              <a:t>NET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9628B4-6015-4364-A642-EE4072B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10782300" cy="4572000"/>
          </a:xfrm>
        </p:spPr>
        <p:txBody>
          <a:bodyPr>
            <a:normAutofit/>
          </a:bodyPr>
          <a:lstStyle/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17024B-1E5F-425A-95F3-60448269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36687-45FB-4360-AE41-B455BB5BC63B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8037D0-DB36-474D-AA58-BC092DB4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7DFA07-8085-40BB-A785-2EFCD261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29</a:t>
            </a:fld>
            <a:endParaRPr lang="ru-RU" dirty="0">
              <a:latin typeface="+mj-lt"/>
            </a:endParaRPr>
          </a:p>
        </p:txBody>
      </p:sp>
      <p:pic>
        <p:nvPicPr>
          <p:cNvPr id="7" name="Picture 2" descr=".NET Core roadmap">
            <a:extLst>
              <a:ext uri="{FF2B5EF4-FFF2-40B4-BE49-F238E27FC236}">
                <a16:creationId xmlns:a16="http://schemas.microsoft.com/office/drawing/2014/main" id="{0D57B048-7BEE-4FA1-AF24-35D153341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r="5125"/>
          <a:stretch/>
        </p:blipFill>
        <p:spPr bwMode="auto">
          <a:xfrm>
            <a:off x="6096000" y="76199"/>
            <a:ext cx="5936704" cy="257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.NET 5—a Unified Platform">
            <a:extLst>
              <a:ext uri="{FF2B5EF4-FFF2-40B4-BE49-F238E27FC236}">
                <a16:creationId xmlns:a16="http://schemas.microsoft.com/office/drawing/2014/main" id="{094FE070-3159-457D-845B-9C465F74B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651760"/>
            <a:ext cx="11247120" cy="397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>
            <a:normAutofit/>
          </a:bodyPr>
          <a:lstStyle/>
          <a:p>
            <a:r>
              <a:rPr lang="uk-UA" dirty="0"/>
              <a:t>Огляд платформи </a:t>
            </a:r>
            <a:r>
              <a:rPr lang="en-US" dirty="0"/>
              <a:t>.NET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>
                <a:latin typeface="+mj-lt"/>
              </a:rPr>
              <a:t>Питання 1.</a:t>
            </a:r>
            <a:r>
              <a:rPr lang="en-US" dirty="0">
                <a:latin typeface="+mj-lt"/>
              </a:rPr>
              <a:t>1</a:t>
            </a:r>
            <a:r>
              <a:rPr lang="uk-UA" dirty="0"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03CD-78B3-476A-A658-2DFBB92F5818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3</a:t>
            </a:fld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09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0F2CC53-4921-44C8-B932-DB62AF9B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Джерела для </a:t>
            </a:r>
            <a:r>
              <a:rPr lang="uk-UA" b="1" dirty="0" err="1"/>
              <a:t>самоопрацювання</a:t>
            </a:r>
            <a:r>
              <a:rPr lang="uk-UA" b="1" dirty="0"/>
              <a:t> та розвитку</a:t>
            </a:r>
            <a:endParaRPr lang="ru-RU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AD99BF8B-82BC-41D5-8FE3-4EC67DA5D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>
                <a:latin typeface="+mj-lt"/>
                <a:hlinkClick r:id="rId3"/>
              </a:rPr>
              <a:t>Глосарій по </a:t>
            </a:r>
            <a:r>
              <a:rPr lang="en-US" dirty="0">
                <a:latin typeface="+mj-lt"/>
                <a:hlinkClick r:id="rId3"/>
              </a:rPr>
              <a:t>.NET</a:t>
            </a:r>
            <a:endParaRPr lang="en-US" dirty="0">
              <a:latin typeface="+mj-lt"/>
            </a:endParaRPr>
          </a:p>
          <a:p>
            <a:r>
              <a:rPr lang="ru-RU" dirty="0">
                <a:latin typeface="+mj-lt"/>
                <a:hlinkClick r:id="rId4"/>
              </a:rPr>
              <a:t>Структура и модель выполнения .NET </a:t>
            </a:r>
            <a:r>
              <a:rPr lang="ru-RU" dirty="0" err="1">
                <a:latin typeface="+mj-lt"/>
                <a:hlinkClick r:id="rId4"/>
              </a:rPr>
              <a:t>Core</a:t>
            </a:r>
            <a:r>
              <a:rPr lang="ru-RU" dirty="0">
                <a:latin typeface="+mj-lt"/>
                <a:hlinkClick r:id="rId4"/>
              </a:rPr>
              <a:t> приложений</a:t>
            </a:r>
            <a:endParaRPr lang="uk-UA" dirty="0">
              <a:latin typeface="+mj-lt"/>
            </a:endParaRPr>
          </a:p>
          <a:p>
            <a:r>
              <a:rPr lang="ru-RU" dirty="0">
                <a:latin typeface="+mj-lt"/>
                <a:hlinkClick r:id="rId5"/>
              </a:rPr>
              <a:t>Эволюция .NET-стека: что изменилось за последние несколько лет</a:t>
            </a:r>
            <a:endParaRPr lang="en-US" dirty="0">
              <a:latin typeface="+mj-lt"/>
              <a:hlinkClick r:id="rId5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B1C223-AC24-4D66-A8E9-38D6CAFD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A661-528D-4798-BA1F-0BDAA5D92D97}" type="datetime1">
              <a:rPr lang="ru-RU" smtClean="0"/>
              <a:t>02.09.2020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EF7F7D-C084-479B-8BDA-082EA1F4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/>
              <a:t>@Марченко С.В., ЧДБК, 2020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D921A6-F105-46B8-B2ED-3F1F8191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25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b="1" dirty="0"/>
              <a:t>Дякую за увагу!</a:t>
            </a:r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b="1" dirty="0">
                <a:latin typeface="+mj-lt"/>
              </a:rPr>
              <a:t>Наступне питання:</a:t>
            </a:r>
            <a:r>
              <a:rPr lang="ru-RU" b="1" dirty="0">
                <a:latin typeface="+mj-lt"/>
              </a:rPr>
              <a:t> </a:t>
            </a:r>
            <a:r>
              <a:rPr lang="ru-RU" b="1" dirty="0" err="1">
                <a:latin typeface="+mj-lt"/>
              </a:rPr>
              <a:t>Основи</a:t>
            </a:r>
            <a:r>
              <a:rPr lang="ru-RU" b="1" dirty="0">
                <a:latin typeface="+mj-lt"/>
              </a:rPr>
              <a:t> модульного </a:t>
            </a:r>
            <a:r>
              <a:rPr lang="ru-RU" b="1" dirty="0" err="1">
                <a:latin typeface="+mj-lt"/>
              </a:rPr>
              <a:t>тестування</a:t>
            </a:r>
            <a:r>
              <a:rPr lang="ru-RU" b="1" dirty="0">
                <a:latin typeface="+mj-lt"/>
              </a:rPr>
              <a:t> C#-коду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07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Технології платформи .</a:t>
            </a:r>
            <a:r>
              <a:rPr lang="en-US" b="1" dirty="0"/>
              <a:t>NET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>
                <a:latin typeface="+mj-lt"/>
              </a:rPr>
              <a:t>Пов’язані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платформи</a:t>
            </a:r>
            <a:r>
              <a:rPr lang="ru-RU" dirty="0">
                <a:latin typeface="+mj-lt"/>
              </a:rPr>
              <a:t> для </a:t>
            </a:r>
            <a:r>
              <a:rPr lang="ru-RU" dirty="0" err="1">
                <a:latin typeface="+mj-lt"/>
              </a:rPr>
              <a:t>розробки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додатків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сервісів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інколи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перетинаються</a:t>
            </a:r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4</a:t>
            </a:fld>
            <a:endParaRPr lang="ru-RU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BB741B-AAED-4B4E-8C5F-5AC44CAC6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709"/>
          <a:stretch>
            <a:fillRect/>
          </a:stretch>
        </p:blipFill>
        <p:spPr>
          <a:xfrm>
            <a:off x="708304" y="1961357"/>
            <a:ext cx="2352939" cy="22733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FE9B04-EA5A-4CDB-86F3-2666B7A168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" b="1665"/>
          <a:stretch>
            <a:fillRect/>
          </a:stretch>
        </p:blipFill>
        <p:spPr>
          <a:xfrm>
            <a:off x="3509076" y="1961357"/>
            <a:ext cx="2352939" cy="22733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478C1F-50EE-4E98-95CE-A322E754E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" r="4155"/>
          <a:stretch>
            <a:fillRect/>
          </a:stretch>
        </p:blipFill>
        <p:spPr>
          <a:xfrm>
            <a:off x="6293385" y="1961357"/>
            <a:ext cx="2352939" cy="22733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14B771-0A04-4B82-9155-47EAD2DEA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978" y="4234673"/>
            <a:ext cx="8151190" cy="24868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7AF4CC-8749-4F7A-B065-AE17D5B2D935}"/>
              </a:ext>
            </a:extLst>
          </p:cNvPr>
          <p:cNvSpPr txBox="1"/>
          <p:nvPr/>
        </p:nvSpPr>
        <p:spPr>
          <a:xfrm>
            <a:off x="9158182" y="2215720"/>
            <a:ext cx="2272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.NET </a:t>
            </a:r>
          </a:p>
          <a:p>
            <a:pPr algn="ctr"/>
            <a:r>
              <a:rPr lang="en-US" sz="4800" b="1" dirty="0">
                <a:latin typeface="+mj-lt"/>
              </a:rPr>
              <a:t>Native</a:t>
            </a:r>
          </a:p>
        </p:txBody>
      </p:sp>
    </p:spTree>
    <p:extLst>
      <p:ext uri="{BB962C8B-B14F-4D97-AF65-F5344CB8AC3E}">
        <p14:creationId xmlns:p14="http://schemas.microsoft.com/office/powerpoint/2010/main" val="137583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Еволюція стеку технологій </a:t>
            </a:r>
            <a:r>
              <a:rPr lang="en-US" b="1" dirty="0"/>
              <a:t>Microsoft</a:t>
            </a:r>
            <a:r>
              <a:rPr lang="uk-UA" b="1" dirty="0"/>
              <a:t>. </a:t>
            </a:r>
            <a:r>
              <a:rPr lang="en-US" b="1" dirty="0"/>
              <a:t>.NET Framework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8" y="4096429"/>
            <a:ext cx="10747577" cy="2259920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>
                <a:latin typeface="+mj-lt"/>
                <a:hlinkClick r:id="rId3"/>
              </a:rPr>
              <a:t>Common Language Runtime (CLR)</a:t>
            </a:r>
            <a:r>
              <a:rPr lang="en-US" dirty="0">
                <a:latin typeface="+mj-lt"/>
                <a:hlinkClick r:id="rId3"/>
              </a:rPr>
              <a:t> </a:t>
            </a:r>
            <a:r>
              <a:rPr lang="en-US" dirty="0">
                <a:latin typeface="+mj-lt"/>
              </a:rPr>
              <a:t>– </a:t>
            </a:r>
            <a:r>
              <a:rPr lang="ru-RU" dirty="0" err="1">
                <a:latin typeface="+mj-lt"/>
              </a:rPr>
              <a:t>спільне</a:t>
            </a:r>
            <a:r>
              <a:rPr lang="ru-RU" dirty="0">
                <a:latin typeface="+mj-lt"/>
              </a:rPr>
              <a:t> (</a:t>
            </a:r>
            <a:r>
              <a:rPr lang="ru-RU" dirty="0" err="1">
                <a:latin typeface="+mj-lt"/>
              </a:rPr>
              <a:t>загальномовне</a:t>
            </a:r>
            <a:r>
              <a:rPr lang="ru-RU" dirty="0">
                <a:latin typeface="+mj-lt"/>
              </a:rPr>
              <a:t>) </a:t>
            </a:r>
            <a:r>
              <a:rPr lang="ru-RU" dirty="0" err="1">
                <a:latin typeface="+mj-lt"/>
              </a:rPr>
              <a:t>виконавче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середовище</a:t>
            </a:r>
            <a:r>
              <a:rPr lang="ru-RU" dirty="0">
                <a:latin typeface="+mj-lt"/>
              </a:rPr>
              <a:t>.</a:t>
            </a:r>
          </a:p>
          <a:p>
            <a:pPr lvl="1"/>
            <a:r>
              <a:rPr lang="ru-RU" dirty="0">
                <a:latin typeface="+mj-lt"/>
              </a:rPr>
              <a:t>Автоматично </a:t>
            </a:r>
            <a:r>
              <a:rPr lang="ru-RU" dirty="0" err="1">
                <a:latin typeface="+mj-lt"/>
              </a:rPr>
              <a:t>знаходить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завантажує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керує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об’єктами</a:t>
            </a:r>
            <a:r>
              <a:rPr lang="ru-RU" dirty="0">
                <a:latin typeface="+mj-lt"/>
              </a:rPr>
              <a:t> .</a:t>
            </a:r>
            <a:r>
              <a:rPr lang="en-US" dirty="0">
                <a:latin typeface="+mj-lt"/>
              </a:rPr>
              <a:t>NET </a:t>
            </a:r>
            <a:r>
              <a:rPr lang="ru-RU" dirty="0" err="1">
                <a:latin typeface="+mj-lt"/>
              </a:rPr>
              <a:t>замість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програміста</a:t>
            </a:r>
            <a:endParaRPr lang="ru-RU" dirty="0">
              <a:latin typeface="+mj-lt"/>
            </a:endParaRPr>
          </a:p>
          <a:p>
            <a:pPr lvl="1"/>
            <a:r>
              <a:rPr lang="ru-RU" dirty="0" err="1">
                <a:latin typeface="+mj-lt"/>
              </a:rPr>
              <a:t>Опікується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деякими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низькорівневими</a:t>
            </a:r>
            <a:r>
              <a:rPr lang="ru-RU" dirty="0">
                <a:latin typeface="+mj-lt"/>
              </a:rPr>
              <a:t> деталями: </a:t>
            </a:r>
            <a:r>
              <a:rPr lang="ru-RU" dirty="0" err="1">
                <a:latin typeface="+mj-lt"/>
              </a:rPr>
              <a:t>управління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пам’яттю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розміщення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додатку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координація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потоків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виконання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перевірок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пов’язаних</a:t>
            </a:r>
            <a:r>
              <a:rPr lang="ru-RU" dirty="0">
                <a:latin typeface="+mj-lt"/>
              </a:rPr>
              <a:t> з </a:t>
            </a:r>
            <a:r>
              <a:rPr lang="ru-RU" dirty="0" err="1">
                <a:latin typeface="+mj-lt"/>
              </a:rPr>
              <a:t>безпекою</a:t>
            </a:r>
            <a:r>
              <a:rPr lang="ru-RU" dirty="0">
                <a:latin typeface="+mj-lt"/>
              </a:rPr>
              <a:t>.</a:t>
            </a:r>
          </a:p>
          <a:p>
            <a:r>
              <a:rPr lang="ru-RU" dirty="0">
                <a:latin typeface="+mj-lt"/>
              </a:rPr>
              <a:t>У </a:t>
            </a:r>
            <a:r>
              <a:rPr lang="ru-RU" dirty="0" err="1">
                <a:latin typeface="+mj-lt"/>
              </a:rPr>
              <a:t>програмуванні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виконавче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середовище</a:t>
            </a:r>
            <a:r>
              <a:rPr lang="ru-RU" dirty="0">
                <a:latin typeface="+mj-lt"/>
              </a:rPr>
              <a:t> – </a:t>
            </a:r>
            <a:r>
              <a:rPr lang="ru-RU" dirty="0" err="1">
                <a:latin typeface="+mj-lt"/>
              </a:rPr>
              <a:t>колекція</a:t>
            </a:r>
            <a:r>
              <a:rPr lang="ru-RU" dirty="0">
                <a:latin typeface="+mj-lt"/>
              </a:rPr>
              <a:t> служб, </a:t>
            </a:r>
            <a:r>
              <a:rPr lang="ru-RU" dirty="0" err="1">
                <a:latin typeface="+mj-lt"/>
              </a:rPr>
              <a:t>потрібних</a:t>
            </a:r>
            <a:r>
              <a:rPr lang="ru-RU" dirty="0">
                <a:latin typeface="+mj-lt"/>
              </a:rPr>
              <a:t> для </a:t>
            </a:r>
            <a:r>
              <a:rPr lang="ru-RU" dirty="0" err="1">
                <a:latin typeface="+mj-lt"/>
              </a:rPr>
              <a:t>виконання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скомпільованої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одиниці</a:t>
            </a:r>
            <a:r>
              <a:rPr lang="ru-RU" dirty="0">
                <a:latin typeface="+mj-lt"/>
              </a:rPr>
              <a:t> коду.</a:t>
            </a:r>
          </a:p>
          <a:p>
            <a:pPr lvl="1"/>
            <a:r>
              <a:rPr lang="ru-RU" dirty="0" err="1">
                <a:latin typeface="+mj-lt"/>
              </a:rPr>
              <a:t>Основний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механізм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CLR </a:t>
            </a:r>
            <a:r>
              <a:rPr lang="uk-UA" dirty="0">
                <a:latin typeface="+mj-lt"/>
              </a:rPr>
              <a:t>фізично має вигляд бібліотеки </a:t>
            </a:r>
            <a:r>
              <a:rPr lang="en-US" dirty="0">
                <a:latin typeface="+mj-lt"/>
              </a:rPr>
              <a:t>mscoree.dll</a:t>
            </a:r>
            <a:r>
              <a:rPr lang="uk-UA" dirty="0">
                <a:latin typeface="+mj-lt"/>
              </a:rPr>
              <a:t> (</a:t>
            </a:r>
            <a:r>
              <a:rPr lang="ru-RU" dirty="0" err="1">
                <a:latin typeface="+mj-lt"/>
              </a:rPr>
              <a:t>спільного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механізму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виконання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виконуючого</a:t>
            </a:r>
            <a:r>
              <a:rPr lang="ru-RU" dirty="0">
                <a:latin typeface="+mj-lt"/>
              </a:rPr>
              <a:t> коду </a:t>
            </a:r>
            <a:r>
              <a:rPr lang="ru-RU" dirty="0" err="1">
                <a:latin typeface="+mj-lt"/>
              </a:rPr>
              <a:t>об’єктів</a:t>
            </a:r>
            <a:r>
              <a:rPr lang="ru-RU" dirty="0">
                <a:latin typeface="+mj-lt"/>
              </a:rPr>
              <a:t> (</a:t>
            </a:r>
            <a:r>
              <a:rPr lang="ru-RU" dirty="0" err="1">
                <a:latin typeface="+mj-lt"/>
              </a:rPr>
              <a:t>Common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Object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Runtime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Execution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Engine</a:t>
            </a:r>
            <a:r>
              <a:rPr lang="ru-RU" dirty="0">
                <a:latin typeface="+mj-lt"/>
              </a:rPr>
              <a:t>))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5</a:t>
            </a:fld>
            <a:endParaRPr lang="ru-RU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2A2EBA-98F6-4938-8A36-B2FE0C131D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579" t="22942" r="5430" b="16371"/>
          <a:stretch/>
        </p:blipFill>
        <p:spPr>
          <a:xfrm>
            <a:off x="2526090" y="1357312"/>
            <a:ext cx="7138302" cy="273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/>
              <a:t>Збірка </a:t>
            </a:r>
            <a:r>
              <a:rPr lang="en-US" b="1" dirty="0"/>
              <a:t>mscoree.dll </a:t>
            </a:r>
            <a:r>
              <a:rPr lang="uk-UA" b="1" dirty="0"/>
              <a:t>в дії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199"/>
            <a:ext cx="5598610" cy="4756149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+mj-lt"/>
              </a:rPr>
              <a:t>Головна задача – </a:t>
            </a:r>
            <a:r>
              <a:rPr lang="ru-RU" dirty="0" err="1">
                <a:latin typeface="+mj-lt"/>
              </a:rPr>
              <a:t>визначення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місця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розташування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збірки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знаходження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запитаного</a:t>
            </a:r>
            <a:r>
              <a:rPr lang="ru-RU" dirty="0">
                <a:latin typeface="+mj-lt"/>
              </a:rPr>
              <a:t> типу в </a:t>
            </a:r>
            <a:r>
              <a:rPr lang="ru-RU" dirty="0" err="1">
                <a:latin typeface="+mj-lt"/>
              </a:rPr>
              <a:t>двійковому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файлі</a:t>
            </a:r>
            <a:r>
              <a:rPr lang="ru-RU" dirty="0">
                <a:latin typeface="+mj-lt"/>
              </a:rPr>
              <a:t> за </a:t>
            </a:r>
            <a:r>
              <a:rPr lang="ru-RU" dirty="0" err="1">
                <a:latin typeface="+mj-lt"/>
              </a:rPr>
              <a:t>рахунок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читання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його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метаданих</a:t>
            </a:r>
            <a:r>
              <a:rPr lang="ru-RU" dirty="0">
                <a:latin typeface="+mj-lt"/>
              </a:rPr>
              <a:t>. </a:t>
            </a:r>
          </a:p>
          <a:p>
            <a:pPr lvl="1"/>
            <a:r>
              <a:rPr lang="ru-RU" dirty="0" err="1">
                <a:latin typeface="+mj-lt"/>
              </a:rPr>
              <a:t>Потім</a:t>
            </a:r>
            <a:r>
              <a:rPr lang="ru-RU" dirty="0">
                <a:latin typeface="+mj-lt"/>
              </a:rPr>
              <a:t> CLR </a:t>
            </a:r>
            <a:r>
              <a:rPr lang="ru-RU" dirty="0" err="1">
                <a:latin typeface="+mj-lt"/>
              </a:rPr>
              <a:t>розміщує</a:t>
            </a:r>
            <a:r>
              <a:rPr lang="ru-RU" dirty="0">
                <a:latin typeface="+mj-lt"/>
              </a:rPr>
              <a:t> тип у </a:t>
            </a:r>
            <a:r>
              <a:rPr lang="ru-RU" dirty="0" err="1">
                <a:latin typeface="+mj-lt"/>
              </a:rPr>
              <a:t>пам’яті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перетворює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пов’язаний</a:t>
            </a:r>
            <a:r>
              <a:rPr lang="ru-RU" dirty="0">
                <a:latin typeface="+mj-lt"/>
              </a:rPr>
              <a:t> з ним CIL-код у </a:t>
            </a:r>
            <a:r>
              <a:rPr lang="ru-RU" dirty="0" err="1">
                <a:latin typeface="+mj-lt"/>
              </a:rPr>
              <a:t>специфічні</a:t>
            </a:r>
            <a:r>
              <a:rPr lang="ru-RU" dirty="0">
                <a:latin typeface="+mj-lt"/>
              </a:rPr>
              <a:t> для </a:t>
            </a:r>
            <a:r>
              <a:rPr lang="ru-RU" dirty="0" err="1">
                <a:latin typeface="+mj-lt"/>
              </a:rPr>
              <a:t>платформи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інструкції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виконує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всі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необхідні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безпекові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перевірки</a:t>
            </a:r>
            <a:r>
              <a:rPr lang="ru-RU" dirty="0">
                <a:latin typeface="+mj-lt"/>
              </a:rPr>
              <a:t>, а </a:t>
            </a:r>
            <a:r>
              <a:rPr lang="ru-RU" dirty="0" err="1">
                <a:latin typeface="+mj-lt"/>
              </a:rPr>
              <a:t>потім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виконує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потрібний</a:t>
            </a:r>
            <a:r>
              <a:rPr lang="ru-RU" dirty="0">
                <a:latin typeface="+mj-lt"/>
              </a:rPr>
              <a:t> код.</a:t>
            </a:r>
          </a:p>
          <a:p>
            <a:pPr lvl="1"/>
            <a:r>
              <a:rPr lang="ru-RU" dirty="0" err="1">
                <a:latin typeface="+mj-lt"/>
              </a:rPr>
              <a:t>Двійкові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модулі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.NET </a:t>
            </a:r>
            <a:r>
              <a:rPr lang="uk-UA" dirty="0">
                <a:latin typeface="+mj-lt"/>
              </a:rPr>
              <a:t>містять не специфічні, а незалежні від платформи інструкції проміжною мовою (</a:t>
            </a:r>
            <a:r>
              <a:rPr lang="en-US" dirty="0">
                <a:latin typeface="+mj-lt"/>
              </a:rPr>
              <a:t>Intermediate Language — IL</a:t>
            </a:r>
            <a:r>
              <a:rPr lang="uk-UA" dirty="0">
                <a:latin typeface="+mj-lt"/>
              </a:rPr>
              <a:t>) та метадані типів.</a:t>
            </a:r>
          </a:p>
          <a:p>
            <a:pPr lvl="1"/>
            <a:r>
              <a:rPr lang="uk-UA" dirty="0">
                <a:latin typeface="+mj-lt"/>
              </a:rPr>
              <a:t>Коли файл </a:t>
            </a:r>
            <a:r>
              <a:rPr lang="en-US" dirty="0">
                <a:latin typeface="+mj-lt"/>
              </a:rPr>
              <a:t>*.</a:t>
            </a:r>
            <a:r>
              <a:rPr lang="en-US" dirty="0" err="1">
                <a:latin typeface="+mj-lt"/>
              </a:rPr>
              <a:t>dll</a:t>
            </a:r>
            <a:r>
              <a:rPr lang="en-US" dirty="0">
                <a:latin typeface="+mj-lt"/>
              </a:rPr>
              <a:t> </a:t>
            </a:r>
            <a:r>
              <a:rPr lang="uk-UA" dirty="0">
                <a:latin typeface="+mj-lt"/>
              </a:rPr>
              <a:t>або *.</a:t>
            </a:r>
            <a:r>
              <a:rPr lang="en-US" dirty="0">
                <a:latin typeface="+mj-lt"/>
              </a:rPr>
              <a:t>exe</a:t>
            </a:r>
            <a:r>
              <a:rPr lang="uk-UA" dirty="0">
                <a:latin typeface="+mj-lt"/>
              </a:rPr>
              <a:t> було створено за допомогою </a:t>
            </a:r>
            <a:r>
              <a:rPr lang="en-US" dirty="0">
                <a:latin typeface="+mj-lt"/>
              </a:rPr>
              <a:t> .NET-</a:t>
            </a:r>
            <a:r>
              <a:rPr lang="ru-RU" dirty="0">
                <a:latin typeface="+mj-lt"/>
              </a:rPr>
              <a:t>компилятора, </a:t>
            </a:r>
            <a:r>
              <a:rPr lang="ru-RU" dirty="0" err="1">
                <a:latin typeface="+mj-lt"/>
              </a:rPr>
              <a:t>отриманий</a:t>
            </a:r>
            <a:r>
              <a:rPr lang="ru-RU" dirty="0">
                <a:latin typeface="+mj-lt"/>
              </a:rPr>
              <a:t> великий </a:t>
            </a:r>
            <a:r>
              <a:rPr lang="ru-RU" dirty="0" err="1">
                <a:latin typeface="+mj-lt"/>
              </a:rPr>
              <a:t>двійковий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об’єкт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називається</a:t>
            </a:r>
            <a:r>
              <a:rPr lang="ru-RU" dirty="0">
                <a:latin typeface="+mj-lt"/>
              </a:rPr>
              <a:t> </a:t>
            </a:r>
            <a:r>
              <a:rPr lang="ru-RU" b="1" i="1" dirty="0" err="1">
                <a:latin typeface="+mj-lt"/>
              </a:rPr>
              <a:t>збіркою</a:t>
            </a:r>
            <a:r>
              <a:rPr lang="ru-RU" dirty="0">
                <a:latin typeface="+mj-lt"/>
              </a:rPr>
              <a:t>.</a:t>
            </a:r>
          </a:p>
          <a:p>
            <a:r>
              <a:rPr lang="ru-RU" dirty="0">
                <a:latin typeface="+mj-lt"/>
              </a:rPr>
              <a:t>C# не </a:t>
            </a:r>
            <a:r>
              <a:rPr lang="ru-RU" dirty="0" err="1">
                <a:latin typeface="+mj-lt"/>
              </a:rPr>
              <a:t>постачається</a:t>
            </a:r>
            <a:r>
              <a:rPr lang="ru-RU" dirty="0">
                <a:latin typeface="+mj-lt"/>
              </a:rPr>
              <a:t> з </a:t>
            </a:r>
            <a:r>
              <a:rPr lang="ru-RU" dirty="0" err="1">
                <a:latin typeface="+mj-lt"/>
              </a:rPr>
              <a:t>певною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специфічною</a:t>
            </a:r>
            <a:r>
              <a:rPr lang="ru-RU" dirty="0">
                <a:latin typeface="+mj-lt"/>
              </a:rPr>
              <a:t> для </a:t>
            </a:r>
            <a:r>
              <a:rPr lang="ru-RU" dirty="0" err="1">
                <a:latin typeface="+mj-lt"/>
              </a:rPr>
              <a:t>мови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бібліотекою</a:t>
            </a:r>
            <a:r>
              <a:rPr lang="ru-RU" dirty="0">
                <a:latin typeface="+mj-lt"/>
              </a:rPr>
              <a:t> коду. </a:t>
            </a:r>
          </a:p>
          <a:p>
            <a:pPr lvl="1"/>
            <a:r>
              <a:rPr lang="ru-RU" dirty="0" err="1">
                <a:latin typeface="+mj-lt"/>
              </a:rPr>
              <a:t>Використовуються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нейтральні</a:t>
            </a:r>
            <a:r>
              <a:rPr lang="ru-RU" dirty="0">
                <a:latin typeface="+mj-lt"/>
              </a:rPr>
              <a:t> до </a:t>
            </a:r>
            <a:r>
              <a:rPr lang="ru-RU" dirty="0" err="1">
                <a:latin typeface="+mj-lt"/>
              </a:rPr>
              <a:t>мов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програмування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бібліотеки</a:t>
            </a:r>
            <a:r>
              <a:rPr lang="ru-RU" dirty="0">
                <a:latin typeface="+mj-lt"/>
              </a:rPr>
              <a:t> .NET. </a:t>
            </a:r>
          </a:p>
          <a:p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6</a:t>
            </a:fld>
            <a:endParaRPr lang="ru-RU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938DB9-BA3B-46E7-AD40-BF7296CBE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510" y="30480"/>
            <a:ext cx="548849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err="1"/>
              <a:t>Кроскомпіляція</a:t>
            </a:r>
            <a:r>
              <a:rPr lang="uk-UA" b="1" dirty="0"/>
              <a:t>, збірки та </a:t>
            </a:r>
            <a:r>
              <a:rPr lang="en-US" b="1" dirty="0"/>
              <a:t>CIL-</a:t>
            </a:r>
            <a:r>
              <a:rPr lang="uk-UA" b="1" dirty="0"/>
              <a:t>код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4809681"/>
            <a:ext cx="7271752" cy="1462805"/>
          </a:xfrm>
        </p:spPr>
        <p:txBody>
          <a:bodyPr>
            <a:normAutofit/>
          </a:bodyPr>
          <a:lstStyle/>
          <a:p>
            <a:r>
              <a:rPr lang="ru-RU" dirty="0" err="1">
                <a:latin typeface="+mj-lt"/>
              </a:rPr>
              <a:t>Збірка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містить</a:t>
            </a:r>
            <a:r>
              <a:rPr lang="ru-RU" dirty="0">
                <a:latin typeface="+mj-lt"/>
              </a:rPr>
              <a:t> код CIL та не </a:t>
            </a:r>
            <a:r>
              <a:rPr lang="ru-RU" dirty="0" err="1">
                <a:latin typeface="+mj-lt"/>
              </a:rPr>
              <a:t>компілюється</a:t>
            </a:r>
            <a:r>
              <a:rPr lang="ru-RU" dirty="0">
                <a:latin typeface="+mj-lt"/>
              </a:rPr>
              <a:t> в </a:t>
            </a:r>
            <a:r>
              <a:rPr lang="ru-RU" dirty="0" err="1">
                <a:latin typeface="+mj-lt"/>
              </a:rPr>
              <a:t>специфічні</a:t>
            </a:r>
            <a:r>
              <a:rPr lang="ru-RU" dirty="0">
                <a:latin typeface="+mj-lt"/>
              </a:rPr>
              <a:t> для </a:t>
            </a:r>
            <a:r>
              <a:rPr lang="ru-RU" dirty="0" err="1">
                <a:latin typeface="+mj-lt"/>
              </a:rPr>
              <a:t>платформи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інструкції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поки</a:t>
            </a:r>
            <a:r>
              <a:rPr lang="ru-RU" dirty="0">
                <a:latin typeface="+mj-lt"/>
              </a:rPr>
              <a:t> на блок </a:t>
            </a:r>
            <a:r>
              <a:rPr lang="ru-RU" dirty="0" err="1">
                <a:latin typeface="+mj-lt"/>
              </a:rPr>
              <a:t>інструкцій</a:t>
            </a:r>
            <a:r>
              <a:rPr lang="ru-RU" dirty="0">
                <a:latin typeface="+mj-lt"/>
              </a:rPr>
              <a:t> CIL (</a:t>
            </a:r>
            <a:r>
              <a:rPr lang="ru-RU" dirty="0" err="1">
                <a:latin typeface="+mj-lt"/>
              </a:rPr>
              <a:t>наприклад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реалізацію</a:t>
            </a:r>
            <a:r>
              <a:rPr lang="ru-RU" dirty="0">
                <a:latin typeface="+mj-lt"/>
              </a:rPr>
              <a:t> методу) не </a:t>
            </a:r>
            <a:r>
              <a:rPr lang="ru-RU" dirty="0" err="1">
                <a:latin typeface="+mj-lt"/>
              </a:rPr>
              <a:t>здійснюється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посилання</a:t>
            </a:r>
            <a:r>
              <a:rPr lang="ru-RU" dirty="0">
                <a:latin typeface="+mj-lt"/>
              </a:rPr>
              <a:t> для </a:t>
            </a:r>
            <a:r>
              <a:rPr lang="ru-RU" dirty="0" err="1">
                <a:latin typeface="+mj-lt"/>
              </a:rPr>
              <a:t>його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виконання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виконуючим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середовищем</a:t>
            </a:r>
            <a:r>
              <a:rPr lang="ru-RU" dirty="0">
                <a:latin typeface="+mj-lt"/>
              </a:rPr>
              <a:t> .NET.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7</a:t>
            </a:fld>
            <a:endParaRPr lang="ru-RU" dirty="0">
              <a:latin typeface="+mj-lt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B6D0F133-AD30-440F-A5EE-F14FFA95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4" y="1349882"/>
            <a:ext cx="4972433" cy="2592381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85E85EF-9388-4431-A07A-90866BB56D02}"/>
              </a:ext>
            </a:extLst>
          </p:cNvPr>
          <p:cNvGrpSpPr/>
          <p:nvPr/>
        </p:nvGrpSpPr>
        <p:grpSpPr>
          <a:xfrm>
            <a:off x="5283685" y="1357311"/>
            <a:ext cx="6837195" cy="4999037"/>
            <a:chOff x="3491880" y="1102843"/>
            <a:chExt cx="5552907" cy="3992724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8400F21-D7A9-4FB9-B015-090A48A9E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880" y="1102843"/>
              <a:ext cx="3368222" cy="2677305"/>
            </a:xfrm>
            <a:prstGeom prst="rect">
              <a:avLst/>
            </a:prstGeom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13E60BA0-9946-473B-B9E5-F166BD92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3868" y="3329737"/>
              <a:ext cx="3040919" cy="1765830"/>
            </a:xfrm>
            <a:prstGeom prst="rect">
              <a:avLst/>
            </a:prstGeom>
          </p:spPr>
        </p:pic>
        <p:sp>
          <p:nvSpPr>
            <p:cNvPr id="13" name="Стрелка вправо 6">
              <a:extLst>
                <a:ext uri="{FF2B5EF4-FFF2-40B4-BE49-F238E27FC236}">
                  <a16:creationId xmlns:a16="http://schemas.microsoft.com/office/drawing/2014/main" id="{FCD5F1CE-DFD0-4BCC-AF55-107DC8354F07}"/>
                </a:ext>
              </a:extLst>
            </p:cNvPr>
            <p:cNvSpPr/>
            <p:nvPr/>
          </p:nvSpPr>
          <p:spPr>
            <a:xfrm rot="1566490">
              <a:off x="5708058" y="2910410"/>
              <a:ext cx="936104" cy="144016"/>
            </a:xfrm>
            <a:prstGeom prst="rightArrow">
              <a:avLst/>
            </a:prstGeom>
            <a:solidFill>
              <a:srgbClr val="EB494B"/>
            </a:solidFill>
            <a:ln w="25400" cap="flat" cmpd="sng" algn="ctr">
              <a:solidFill>
                <a:srgbClr val="EB494B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Метадані в </a:t>
            </a:r>
            <a:r>
              <a:rPr lang="ru-RU" b="1" dirty="0" err="1"/>
              <a:t>збірці</a:t>
            </a:r>
            <a:endParaRPr lang="ru-RU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4755277"/>
            <a:ext cx="10955021" cy="1601072"/>
          </a:xfrm>
        </p:spPr>
        <p:txBody>
          <a:bodyPr>
            <a:normAutofit fontScale="85000" lnSpcReduction="20000"/>
          </a:bodyPr>
          <a:lstStyle/>
          <a:p>
            <a:r>
              <a:rPr lang="ru-RU" dirty="0">
                <a:latin typeface="+mj-lt"/>
              </a:rPr>
              <a:t>Крім </a:t>
            </a:r>
            <a:r>
              <a:rPr lang="ru-RU" dirty="0" err="1">
                <a:latin typeface="+mj-lt"/>
              </a:rPr>
              <a:t>інструкцій</a:t>
            </a:r>
            <a:r>
              <a:rPr lang="ru-RU" dirty="0">
                <a:latin typeface="+mj-lt"/>
              </a:rPr>
              <a:t> CIL, </a:t>
            </a:r>
            <a:r>
              <a:rPr lang="ru-RU" dirty="0" err="1">
                <a:latin typeface="+mj-lt"/>
              </a:rPr>
              <a:t>збірки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також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містять</a:t>
            </a:r>
            <a:r>
              <a:rPr lang="ru-RU" dirty="0">
                <a:latin typeface="+mj-lt"/>
              </a:rPr>
              <a:t> </a:t>
            </a:r>
            <a:r>
              <a:rPr lang="ru-RU" b="1" i="1" dirty="0" err="1">
                <a:latin typeface="+mj-lt"/>
              </a:rPr>
              <a:t>метадані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які</a:t>
            </a:r>
            <a:r>
              <a:rPr lang="ru-RU" dirty="0">
                <a:latin typeface="+mj-lt"/>
              </a:rPr>
              <a:t> детально </a:t>
            </a:r>
            <a:r>
              <a:rPr lang="ru-RU" dirty="0" err="1">
                <a:latin typeface="+mj-lt"/>
              </a:rPr>
              <a:t>описують</a:t>
            </a:r>
            <a:r>
              <a:rPr lang="ru-RU" dirty="0">
                <a:latin typeface="+mj-lt"/>
              </a:rPr>
              <a:t> характеристики кожного “типу” </a:t>
            </a:r>
            <a:r>
              <a:rPr lang="ru-RU" dirty="0" err="1">
                <a:latin typeface="+mj-lt"/>
              </a:rPr>
              <a:t>всередині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двійкового</a:t>
            </a:r>
            <a:r>
              <a:rPr lang="ru-RU" dirty="0">
                <a:latin typeface="+mj-lt"/>
              </a:rPr>
              <a:t> модуля.</a:t>
            </a:r>
          </a:p>
          <a:p>
            <a:pPr lvl="1"/>
            <a:r>
              <a:rPr lang="ru-RU" dirty="0">
                <a:latin typeface="+mj-lt"/>
              </a:rPr>
              <a:t>Метадані .NET автоматично </a:t>
            </a:r>
            <a:r>
              <a:rPr lang="ru-RU" dirty="0" err="1">
                <a:latin typeface="+mj-lt"/>
              </a:rPr>
              <a:t>генеруються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компілятором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відповідної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мови</a:t>
            </a:r>
            <a:r>
              <a:rPr lang="ru-RU" dirty="0">
                <a:latin typeface="+mj-lt"/>
              </a:rPr>
              <a:t> .NET.</a:t>
            </a:r>
          </a:p>
          <a:p>
            <a:r>
              <a:rPr lang="ru-RU" dirty="0">
                <a:latin typeface="+mj-lt"/>
              </a:rPr>
              <a:t>Також </a:t>
            </a:r>
            <a:r>
              <a:rPr lang="ru-RU" dirty="0" err="1">
                <a:latin typeface="+mj-lt"/>
              </a:rPr>
              <a:t>збірки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описуються</a:t>
            </a:r>
            <a:r>
              <a:rPr lang="ru-RU" dirty="0">
                <a:latin typeface="+mj-lt"/>
              </a:rPr>
              <a:t> за </a:t>
            </a:r>
            <a:r>
              <a:rPr lang="ru-RU" dirty="0" err="1">
                <a:latin typeface="+mj-lt"/>
              </a:rPr>
              <a:t>допомогою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метаданих</a:t>
            </a:r>
            <a:r>
              <a:rPr lang="ru-RU" dirty="0">
                <a:latin typeface="+mj-lt"/>
              </a:rPr>
              <a:t> у </a:t>
            </a:r>
            <a:r>
              <a:rPr lang="ru-RU" b="1" i="1" dirty="0" err="1">
                <a:latin typeface="+mj-lt"/>
              </a:rPr>
              <a:t>маніфесті</a:t>
            </a:r>
            <a:r>
              <a:rPr lang="ru-RU" dirty="0">
                <a:latin typeface="+mj-lt"/>
              </a:rPr>
              <a:t>: </a:t>
            </a:r>
            <a:r>
              <a:rPr lang="ru-RU" dirty="0" err="1">
                <a:latin typeface="+mj-lt"/>
              </a:rPr>
              <a:t>поточної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версії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збірки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інформацію</a:t>
            </a:r>
            <a:r>
              <a:rPr lang="ru-RU" dirty="0">
                <a:latin typeface="+mj-lt"/>
              </a:rPr>
              <a:t> про культуру (</a:t>
            </a:r>
            <a:r>
              <a:rPr lang="ru-RU" dirty="0" err="1">
                <a:latin typeface="+mj-lt"/>
              </a:rPr>
              <a:t>локалізація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ресурсів</a:t>
            </a:r>
            <a:r>
              <a:rPr lang="ru-RU" dirty="0">
                <a:latin typeface="+mj-lt"/>
              </a:rPr>
              <a:t>) та список </a:t>
            </a:r>
            <a:r>
              <a:rPr lang="ru-RU" dirty="0" err="1">
                <a:latin typeface="+mj-lt"/>
              </a:rPr>
              <a:t>посилань</a:t>
            </a:r>
            <a:r>
              <a:rPr lang="ru-RU" dirty="0">
                <a:latin typeface="+mj-lt"/>
              </a:rPr>
              <a:t> на </a:t>
            </a:r>
            <a:r>
              <a:rPr lang="ru-RU" dirty="0" err="1">
                <a:latin typeface="+mj-lt"/>
              </a:rPr>
              <a:t>всі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зовнішні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збірки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потрібні</a:t>
            </a:r>
            <a:r>
              <a:rPr lang="ru-RU" dirty="0">
                <a:latin typeface="+mj-lt"/>
              </a:rPr>
              <a:t> для правильного </a:t>
            </a:r>
            <a:r>
              <a:rPr lang="ru-RU" dirty="0" err="1">
                <a:latin typeface="+mj-lt"/>
              </a:rPr>
              <a:t>функціонування</a:t>
            </a:r>
            <a:endParaRPr lang="ru-RU" dirty="0">
              <a:latin typeface="+mj-lt"/>
            </a:endParaRPr>
          </a:p>
          <a:p>
            <a:pPr lvl="1"/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8</a:t>
            </a:fld>
            <a:endParaRPr lang="ru-RU" dirty="0">
              <a:latin typeface="+mj-lt"/>
            </a:endParaRPr>
          </a:p>
        </p:txBody>
      </p:sp>
      <p:pic>
        <p:nvPicPr>
          <p:cNvPr id="9" name="Picture 4" descr="https://mk0resourcesinfm536w.kinstacdn.com/wp-content/uploads/071613_1201_NETAssembly2.png">
            <a:extLst>
              <a:ext uri="{FF2B5EF4-FFF2-40B4-BE49-F238E27FC236}">
                <a16:creationId xmlns:a16="http://schemas.microsoft.com/office/drawing/2014/main" id="{C1D89B2F-8CCA-4913-B7FF-00DC89F97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2" r="19534"/>
          <a:stretch/>
        </p:blipFill>
        <p:spPr bwMode="auto">
          <a:xfrm>
            <a:off x="149033" y="1455576"/>
            <a:ext cx="3312368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ssembly Contents pictorial view&lt;br /&gt;">
            <a:extLst>
              <a:ext uri="{FF2B5EF4-FFF2-40B4-BE49-F238E27FC236}">
                <a16:creationId xmlns:a16="http://schemas.microsoft.com/office/drawing/2014/main" id="{E622CC4B-A03B-492E-AAB9-1761D796B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1" t="31846" r="7577" b="47385"/>
          <a:stretch/>
        </p:blipFill>
        <p:spPr bwMode="auto">
          <a:xfrm>
            <a:off x="4949159" y="79375"/>
            <a:ext cx="2292164" cy="110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7B48D8DF-65A9-4466-8982-608A51B08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145" y="1426922"/>
            <a:ext cx="5034192" cy="32862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3867D84-6104-4984-B9D3-3AB3AD968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081" y="1455576"/>
            <a:ext cx="2698065" cy="32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4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E51C4B-0149-4688-8032-8A9B6855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>
                <a:hlinkClick r:id="rId3"/>
              </a:rPr>
              <a:t>Ресурси</a:t>
            </a:r>
            <a:endParaRPr lang="en-US" b="1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0D895BC-901E-4484-A107-BB42E815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192" y="1600200"/>
            <a:ext cx="7507608" cy="4572000"/>
          </a:xfrm>
        </p:spPr>
        <p:txBody>
          <a:bodyPr>
            <a:normAutofit/>
          </a:bodyPr>
          <a:lstStyle/>
          <a:p>
            <a:r>
              <a:rPr lang="uk-UA" dirty="0">
                <a:latin typeface="+mj-lt"/>
              </a:rPr>
              <a:t>Збірка також може містити </a:t>
            </a:r>
            <a:r>
              <a:rPr lang="ru-RU" dirty="0" err="1">
                <a:latin typeface="+mj-lt"/>
              </a:rPr>
              <a:t>ресурси</a:t>
            </a:r>
            <a:r>
              <a:rPr lang="ru-RU" dirty="0">
                <a:latin typeface="+mj-lt"/>
              </a:rPr>
              <a:t>: текст, </a:t>
            </a:r>
            <a:r>
              <a:rPr lang="ru-RU" dirty="0" err="1">
                <a:latin typeface="+mj-lt"/>
              </a:rPr>
              <a:t>зображення</a:t>
            </a:r>
            <a:r>
              <a:rPr lang="ru-RU" dirty="0">
                <a:latin typeface="+mj-lt"/>
              </a:rPr>
              <a:t>, XML-</a:t>
            </a:r>
            <a:r>
              <a:rPr lang="ru-RU" dirty="0" err="1">
                <a:latin typeface="+mj-lt"/>
              </a:rPr>
              <a:t>файли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тощо</a:t>
            </a:r>
            <a:r>
              <a:rPr lang="ru-RU" dirty="0">
                <a:latin typeface="+mj-lt"/>
              </a:rPr>
              <a:t>. </a:t>
            </a:r>
          </a:p>
          <a:p>
            <a:pPr lvl="1"/>
            <a:r>
              <a:rPr lang="ru-RU" dirty="0" err="1">
                <a:latin typeface="+mj-lt"/>
              </a:rPr>
              <a:t>Зазвичай</a:t>
            </a:r>
            <a:r>
              <a:rPr lang="ru-RU" dirty="0">
                <a:latin typeface="+mj-lt"/>
              </a:rPr>
              <a:t> у </a:t>
            </a:r>
            <a:r>
              <a:rPr lang="ru-RU" dirty="0" err="1">
                <a:latin typeface="+mj-lt"/>
              </a:rPr>
              <a:t>якості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ресурсів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виступають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зображення</a:t>
            </a:r>
            <a:r>
              <a:rPr lang="ru-RU" dirty="0">
                <a:latin typeface="+mj-lt"/>
              </a:rPr>
              <a:t> та </a:t>
            </a:r>
            <a:r>
              <a:rPr lang="ru-RU" dirty="0" err="1">
                <a:latin typeface="+mj-lt"/>
              </a:rPr>
              <a:t>дані</a:t>
            </a:r>
            <a:r>
              <a:rPr lang="ru-RU" dirty="0">
                <a:latin typeface="+mj-lt"/>
              </a:rPr>
              <a:t>, </a:t>
            </a:r>
            <a:r>
              <a:rPr lang="ru-RU" dirty="0" err="1">
                <a:latin typeface="+mj-lt"/>
              </a:rPr>
              <a:t>що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локалізуються</a:t>
            </a:r>
            <a:r>
              <a:rPr lang="ru-RU" dirty="0">
                <a:latin typeface="+mj-lt"/>
              </a:rPr>
              <a:t>. </a:t>
            </a:r>
          </a:p>
          <a:p>
            <a:pPr lvl="1"/>
            <a:r>
              <a:rPr lang="ru-RU" dirty="0">
                <a:latin typeface="+mj-lt"/>
              </a:rPr>
              <a:t>Ресурс у </a:t>
            </a:r>
            <a:r>
              <a:rPr lang="ru-RU" dirty="0" err="1">
                <a:latin typeface="+mj-lt"/>
              </a:rPr>
              <a:t>результаті</a:t>
            </a:r>
            <a:r>
              <a:rPr lang="ru-RU" dirty="0">
                <a:latin typeface="+mj-lt"/>
              </a:rPr>
              <a:t> є </a:t>
            </a:r>
            <a:r>
              <a:rPr lang="ru-RU" dirty="0" err="1">
                <a:latin typeface="+mj-lt"/>
              </a:rPr>
              <a:t>іменованим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байтовим</a:t>
            </a:r>
            <a:r>
              <a:rPr lang="ru-RU" dirty="0">
                <a:latin typeface="+mj-lt"/>
              </a:rPr>
              <a:t> потоком. </a:t>
            </a:r>
          </a:p>
          <a:p>
            <a:pPr lvl="1"/>
            <a:r>
              <a:rPr lang="ru-RU" dirty="0" err="1">
                <a:latin typeface="+mj-lt"/>
              </a:rPr>
              <a:t>Збірка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зберігає</a:t>
            </a:r>
            <a:r>
              <a:rPr lang="ru-RU" dirty="0">
                <a:latin typeface="+mj-lt"/>
              </a:rPr>
              <a:t> </a:t>
            </a:r>
            <a:r>
              <a:rPr lang="ru-RU" dirty="0" err="1">
                <a:latin typeface="+mj-lt"/>
              </a:rPr>
              <a:t>ресурси</a:t>
            </a:r>
            <a:r>
              <a:rPr lang="ru-RU" dirty="0">
                <a:latin typeface="+mj-lt"/>
              </a:rPr>
              <a:t> в словниках з </a:t>
            </a:r>
            <a:r>
              <a:rPr lang="ru-RU" dirty="0" err="1">
                <a:latin typeface="+mj-lt"/>
              </a:rPr>
              <a:t>рядковими</a:t>
            </a:r>
            <a:r>
              <a:rPr lang="ru-RU" dirty="0">
                <a:latin typeface="+mj-lt"/>
              </a:rPr>
              <a:t> ключами.</a:t>
            </a:r>
          </a:p>
          <a:p>
            <a:pPr lvl="1"/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4DC626-FEC1-4646-90D6-C52045CF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9792-A777-47CF-9A9D-7A4A117C0170}" type="datetime1">
              <a:rPr lang="ru-RU" smtClean="0">
                <a:latin typeface="+mj-lt"/>
              </a:rPr>
              <a:t>02.09.2020</a:t>
            </a:fld>
            <a:endParaRPr lang="ru-RU" dirty="0">
              <a:latin typeface="+mj-lt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4FFD82-3F18-40A0-9719-89FBB931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>
                <a:latin typeface="+mj-lt"/>
              </a:rPr>
              <a:t>@Марченко С.В., ЧДБК, 2020</a:t>
            </a:r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5C2A2-6916-487F-8109-9AE0C25C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ru-RU" smtClean="0">
                <a:latin typeface="+mj-lt"/>
              </a:rPr>
              <a:t>9</a:t>
            </a:fld>
            <a:endParaRPr lang="ru-RU" dirty="0">
              <a:latin typeface="+mj-lt"/>
            </a:endParaRPr>
          </a:p>
        </p:txBody>
      </p:sp>
      <p:pic>
        <p:nvPicPr>
          <p:cNvPr id="12" name="Picture 4" descr="https://mk0resourcesinfm536w.kinstacdn.com/wp-content/uploads/071613_1201_NETAssembly2.png">
            <a:extLst>
              <a:ext uri="{FF2B5EF4-FFF2-40B4-BE49-F238E27FC236}">
                <a16:creationId xmlns:a16="http://schemas.microsoft.com/office/drawing/2014/main" id="{DE6929FE-24E0-43EF-ACC9-BB792EB7A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2" r="19534"/>
          <a:stretch/>
        </p:blipFill>
        <p:spPr bwMode="auto">
          <a:xfrm>
            <a:off x="143158" y="1600199"/>
            <a:ext cx="3753040" cy="36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2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Научная литература 16 х 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62_TF03431380_TF03431380.potx" id="{3442B1B1-FE9E-4009-A7C4-AC049039973C}" vid="{B3BD9ACF-76CB-44DC-AA6B-25949BA042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8244</TotalTime>
  <Words>3957</Words>
  <Application>Microsoft Office PowerPoint</Application>
  <PresentationFormat>Широкоэкранный</PresentationFormat>
  <Paragraphs>370</Paragraphs>
  <Slides>31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Consolas</vt:lpstr>
      <vt:lpstr>Euphemia</vt:lpstr>
      <vt:lpstr>Plantagenet Cherokee</vt:lpstr>
      <vt:lpstr>Wingdings</vt:lpstr>
      <vt:lpstr>Научная литература 16 х 9</vt:lpstr>
      <vt:lpstr>Технологічний стек компанії Microsoft</vt:lpstr>
      <vt:lpstr>Питання лекції</vt:lpstr>
      <vt:lpstr>Огляд платформи .NET</vt:lpstr>
      <vt:lpstr>Технології платформи .NET</vt:lpstr>
      <vt:lpstr>Еволюція стеку технологій Microsoft. .NET Framework</vt:lpstr>
      <vt:lpstr>Збірка mscoree.dll в дії</vt:lpstr>
      <vt:lpstr>Кроскомпіляція, збірки та CIL-код</vt:lpstr>
      <vt:lpstr>Метадані в збірці</vt:lpstr>
      <vt:lpstr>Ресурси</vt:lpstr>
      <vt:lpstr>Збірки, NuGet-пакети та платформи</vt:lpstr>
      <vt:lpstr>Перший додаток (проект AssemblyVsNamespace)</vt:lpstr>
      <vt:lpstr>Імпорт простору імен</vt:lpstr>
      <vt:lpstr>Зв’язані збірки та простори імен (Вид → Обозреватель объектов)</vt:lpstr>
      <vt:lpstr>Зв’язані збірки та простори імен. Перегляд просторів імен</vt:lpstr>
      <vt:lpstr>Головні компоненти .NET Framework</vt:lpstr>
      <vt:lpstr>Спільна система типів. Вбудовані типи даних CTS</vt:lpstr>
      <vt:lpstr>Типи .NET та ключові слова C# </vt:lpstr>
      <vt:lpstr>Спільна система типів. Класи та інтерфейси</vt:lpstr>
      <vt:lpstr>Спільна система типів. Структури та перелічення</vt:lpstr>
      <vt:lpstr>Спільна система типів. Делегати</vt:lpstr>
      <vt:lpstr>Спільна система типів. Члени типів CTS</vt:lpstr>
      <vt:lpstr>Спільна специфікація мов (CLS) та забезпечення сумісності</vt:lpstr>
      <vt:lpstr>Тренд на кросплатформність</vt:lpstr>
      <vt:lpstr>Відмінності між .NET Framework та .NET Core</vt:lpstr>
      <vt:lpstr>Переваги використання пакетів</vt:lpstr>
      <vt:lpstr>Еволюція платформи .NET Core</vt:lpstr>
      <vt:lpstr>Еволюція платформи .NET Core</vt:lpstr>
      <vt:lpstr>Стан платформи .NET до появи .NET Core 3.0</vt:lpstr>
      <vt:lpstr>Майбутнє платформи .NET</vt:lpstr>
      <vt:lpstr>Джерела для самоопрацювання та розвитку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Огляд платформи .NET</dc:title>
  <dc:creator>Станислав Марченко</dc:creator>
  <cp:lastModifiedBy>Станислав Марченко</cp:lastModifiedBy>
  <cp:revision>283</cp:revision>
  <dcterms:created xsi:type="dcterms:W3CDTF">2019-07-01T09:57:46Z</dcterms:created>
  <dcterms:modified xsi:type="dcterms:W3CDTF">2020-09-02T17:23:05Z</dcterms:modified>
</cp:coreProperties>
</file>